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510" r:id="rId5"/>
    <p:sldId id="518" r:id="rId6"/>
    <p:sldId id="519" r:id="rId7"/>
    <p:sldId id="535" r:id="rId8"/>
    <p:sldId id="536" r:id="rId9"/>
    <p:sldId id="537" r:id="rId10"/>
    <p:sldId id="523" r:id="rId11"/>
    <p:sldId id="524" r:id="rId12"/>
    <p:sldId id="525" r:id="rId13"/>
    <p:sldId id="526" r:id="rId14"/>
    <p:sldId id="527" r:id="rId15"/>
    <p:sldId id="528" r:id="rId16"/>
    <p:sldId id="529" r:id="rId17"/>
    <p:sldId id="530" r:id="rId18"/>
    <p:sldId id="531" r:id="rId19"/>
    <p:sldId id="532" r:id="rId20"/>
    <p:sldId id="533"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8F8F8"/>
    <a:srgbClr val="EEEEEE"/>
    <a:srgbClr val="7F7F7F"/>
    <a:srgbClr val="E8E8E8"/>
    <a:srgbClr val="D3D3D3"/>
    <a:srgbClr val="CBCC9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6260" autoAdjust="0"/>
    <p:restoredTop sz="86516" autoAdjust="0"/>
  </p:normalViewPr>
  <p:slideViewPr>
    <p:cSldViewPr snapToGrid="0">
      <p:cViewPr>
        <p:scale>
          <a:sx n="83" d="100"/>
          <a:sy n="83" d="100"/>
        </p:scale>
        <p:origin x="-1134" y="-576"/>
      </p:cViewPr>
      <p:guideLst>
        <p:guide orient="horz" pos="934"/>
        <p:guide pos="1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6645" tIns="48323" rIns="96645" bIns="48323" numCol="1" anchor="t" anchorCtr="0" compatLnSpc="1">
            <a:prstTxWarp prst="textNoShape">
              <a:avLst/>
            </a:prstTxWarp>
          </a:bodyPr>
          <a:lstStyle>
            <a:lvl1pPr defTabSz="949325">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96645" tIns="48323" rIns="96645" bIns="48323" numCol="1" anchor="t" anchorCtr="0" compatLnSpc="1">
            <a:prstTxWarp prst="textNoShape">
              <a:avLst/>
            </a:prstTxWarp>
          </a:bodyPr>
          <a:lstStyle>
            <a:lvl1pPr algn="r" defTabSz="949325">
              <a:defRPr sz="1200">
                <a:latin typeface="Calibri" pitchFamily="34" charset="0"/>
              </a:defRPr>
            </a:lvl1pPr>
          </a:lstStyle>
          <a:p>
            <a:fld id="{93C136EB-BFE0-4CFB-842B-F5AC9573AFFE}" type="datetimeFigureOut">
              <a:rPr lang="en-US"/>
              <a:pPr/>
              <a:t>5/24/2011</a:t>
            </a:fld>
            <a:endParaRPr lang="en-US"/>
          </a:p>
        </p:txBody>
      </p:sp>
      <p:sp>
        <p:nvSpPr>
          <p:cNvPr id="4" name="Footer Placeholder 3"/>
          <p:cNvSpPr>
            <a:spLocks noGrp="1"/>
          </p:cNvSpPr>
          <p:nvPr>
            <p:ph type="ftr" sz="quarter" idx="2"/>
          </p:nvPr>
        </p:nvSpPr>
        <p:spPr bwMode="auto">
          <a:xfrm>
            <a:off x="0" y="9118600"/>
            <a:ext cx="3170238" cy="481013"/>
          </a:xfrm>
          <a:prstGeom prst="rect">
            <a:avLst/>
          </a:prstGeom>
          <a:noFill/>
          <a:ln w="9525">
            <a:noFill/>
            <a:miter lim="800000"/>
            <a:headEnd/>
            <a:tailEnd/>
          </a:ln>
        </p:spPr>
        <p:txBody>
          <a:bodyPr vert="horz" wrap="square" lIns="96645" tIns="48323" rIns="96645" bIns="48323" numCol="1" anchor="b" anchorCtr="0" compatLnSpc="1">
            <a:prstTxWarp prst="textNoShape">
              <a:avLst/>
            </a:prstTxWarp>
          </a:bodyPr>
          <a:lstStyle>
            <a:lvl1pPr defTabSz="949325">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45" tIns="48323" rIns="96645" bIns="48323" numCol="1" anchor="b" anchorCtr="0" compatLnSpc="1">
            <a:prstTxWarp prst="textNoShape">
              <a:avLst/>
            </a:prstTxWarp>
          </a:bodyPr>
          <a:lstStyle>
            <a:lvl1pPr algn="r" defTabSz="949325">
              <a:defRPr sz="1200">
                <a:latin typeface="Calibri" pitchFamily="34" charset="0"/>
              </a:defRPr>
            </a:lvl1pPr>
          </a:lstStyle>
          <a:p>
            <a:fld id="{1013704A-457C-4C68-BCA4-CDE0BB360092}" type="slidenum">
              <a:rPr lang="en-US"/>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6645" tIns="48323" rIns="96645" bIns="48323" numCol="1" anchor="t" anchorCtr="0" compatLnSpc="1">
            <a:prstTxWarp prst="textNoShape">
              <a:avLst/>
            </a:prstTxWarp>
          </a:bodyPr>
          <a:lstStyle>
            <a:lvl1pPr defTabSz="949325">
              <a:defRPr sz="1200">
                <a:latin typeface="Calibri" pitchFamily="34" charset="0"/>
              </a:defRPr>
            </a:lvl1pPr>
          </a:lstStyle>
          <a:p>
            <a:endParaRPr lang="en-US"/>
          </a:p>
        </p:txBody>
      </p:sp>
      <p:sp>
        <p:nvSpPr>
          <p:cNvPr id="3" name="Date Placeholder 2"/>
          <p:cNvSpPr>
            <a:spLocks noGrp="1"/>
          </p:cNvSpPr>
          <p:nvPr>
            <p:ph type="dt" idx="1"/>
          </p:nvPr>
        </p:nvSpPr>
        <p:spPr bwMode="auto">
          <a:xfrm>
            <a:off x="4143375" y="0"/>
            <a:ext cx="3170238" cy="481013"/>
          </a:xfrm>
          <a:prstGeom prst="rect">
            <a:avLst/>
          </a:prstGeom>
          <a:noFill/>
          <a:ln w="9525">
            <a:noFill/>
            <a:miter lim="800000"/>
            <a:headEnd/>
            <a:tailEnd/>
          </a:ln>
        </p:spPr>
        <p:txBody>
          <a:bodyPr vert="horz" wrap="square" lIns="96645" tIns="48323" rIns="96645" bIns="48323" numCol="1" anchor="t" anchorCtr="0" compatLnSpc="1">
            <a:prstTxWarp prst="textNoShape">
              <a:avLst/>
            </a:prstTxWarp>
          </a:bodyPr>
          <a:lstStyle>
            <a:lvl1pPr algn="r" defTabSz="949325">
              <a:defRPr sz="1200">
                <a:latin typeface="Calibri" pitchFamily="34" charset="0"/>
              </a:defRPr>
            </a:lvl1pPr>
          </a:lstStyle>
          <a:p>
            <a:fld id="{E556A704-6E1C-4A85-BCD5-F30EDAF92544}" type="datetimeFigureOut">
              <a:rPr lang="en-US"/>
              <a:pPr/>
              <a:t>5/24/2011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107" tIns="46554" rIns="93107" bIns="46554" rtlCol="0" anchor="ctr"/>
          <a:lstStyle/>
          <a:p>
            <a:pPr lvl="0"/>
            <a:endParaRPr lang="en-US" noProof="0" dirty="0"/>
          </a:p>
        </p:txBody>
      </p:sp>
      <p:sp>
        <p:nvSpPr>
          <p:cNvPr id="5" name="Notes Placeholder 4"/>
          <p:cNvSpPr>
            <a:spLocks noGrp="1"/>
          </p:cNvSpPr>
          <p:nvPr>
            <p:ph type="body" sz="quarter" idx="3"/>
          </p:nvPr>
        </p:nvSpPr>
        <p:spPr bwMode="auto">
          <a:xfrm>
            <a:off x="730250" y="4560888"/>
            <a:ext cx="5854700" cy="4319587"/>
          </a:xfrm>
          <a:prstGeom prst="rect">
            <a:avLst/>
          </a:prstGeom>
          <a:noFill/>
          <a:ln w="9525">
            <a:noFill/>
            <a:miter lim="800000"/>
            <a:headEnd/>
            <a:tailEnd/>
          </a:ln>
        </p:spPr>
        <p:txBody>
          <a:bodyPr vert="horz" wrap="square" lIns="96645" tIns="48323" rIns="96645"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18600"/>
            <a:ext cx="3170238" cy="481013"/>
          </a:xfrm>
          <a:prstGeom prst="rect">
            <a:avLst/>
          </a:prstGeom>
          <a:noFill/>
          <a:ln w="9525">
            <a:noFill/>
            <a:miter lim="800000"/>
            <a:headEnd/>
            <a:tailEnd/>
          </a:ln>
        </p:spPr>
        <p:txBody>
          <a:bodyPr vert="horz" wrap="square" lIns="96645" tIns="48323" rIns="96645" bIns="48323" numCol="1" anchor="b" anchorCtr="0" compatLnSpc="1">
            <a:prstTxWarp prst="textNoShape">
              <a:avLst/>
            </a:prstTxWarp>
          </a:bodyPr>
          <a:lstStyle>
            <a:lvl1pPr defTabSz="949325">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45" tIns="48323" rIns="96645" bIns="48323" numCol="1" anchor="b" anchorCtr="0" compatLnSpc="1">
            <a:prstTxWarp prst="textNoShape">
              <a:avLst/>
            </a:prstTxWarp>
          </a:bodyPr>
          <a:lstStyle>
            <a:lvl1pPr algn="r" defTabSz="949325">
              <a:defRPr sz="1200">
                <a:latin typeface="Calibri" pitchFamily="34" charset="0"/>
              </a:defRPr>
            </a:lvl1pPr>
          </a:lstStyle>
          <a:p>
            <a:fld id="{C1B4453C-7646-4417-A0E1-4C4BF879F1FB}"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29699" name="Rectangle 3"/>
          <p:cNvSpPr>
            <a:spLocks noGrp="1" noChangeArrowheads="1"/>
          </p:cNvSpPr>
          <p:nvPr>
            <p:ph type="body" idx="1"/>
          </p:nvPr>
        </p:nvSpPr>
        <p:spPr>
          <a:xfrm>
            <a:off x="731838" y="4560888"/>
            <a:ext cx="5851525" cy="4319587"/>
          </a:xfrm>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0723" name="Notes Placeholder 2"/>
          <p:cNvSpPr>
            <a:spLocks noGrp="1"/>
          </p:cNvSpPr>
          <p:nvPr>
            <p:ph type="body" idx="1"/>
          </p:nvPr>
        </p:nvSpPr>
        <p:spPr>
          <a:xfrm>
            <a:off x="731838" y="4560888"/>
            <a:ext cx="5851525" cy="4321175"/>
          </a:xfrm>
        </p:spPr>
        <p:txBody>
          <a:bodyPr lIns="94840" tIns="47420" rIns="94840" bIns="47420"/>
          <a:lstStyle/>
          <a:p>
            <a:r>
              <a:rPr lang="en-US" dirty="0" smtClean="0">
                <a:solidFill>
                  <a:srgbClr val="CC0000"/>
                </a:solidFill>
                <a:latin typeface="Arial" pitchFamily="34" charset="0"/>
                <a:sym typeface="Arial" pitchFamily="34" charset="0"/>
              </a:rPr>
              <a:t>4 </a:t>
            </a:r>
            <a:r>
              <a:rPr lang="en-US" dirty="0" err="1" smtClean="0">
                <a:solidFill>
                  <a:srgbClr val="CC0000"/>
                </a:solidFill>
                <a:latin typeface="Arial" pitchFamily="34" charset="0"/>
                <a:sym typeface="Arial" pitchFamily="34" charset="0"/>
              </a:rPr>
              <a:t>Jahre</a:t>
            </a:r>
            <a:r>
              <a:rPr lang="en-US" smtClean="0">
                <a:solidFill>
                  <a:srgbClr val="CC0000"/>
                </a:solidFill>
                <a:latin typeface="Arial" pitchFamily="34" charset="0"/>
                <a:sym typeface="Arial" pitchFamily="34" charset="0"/>
              </a:rPr>
              <a:t> in Folge!</a:t>
            </a:r>
          </a:p>
        </p:txBody>
      </p:sp>
      <p:sp>
        <p:nvSpPr>
          <p:cNvPr id="30724"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40" tIns="47420" rIns="94840" bIns="47420" anchor="b"/>
          <a:lstStyle/>
          <a:p>
            <a:pPr algn="r" defTabSz="947738" eaLnBrk="0" hangingPunct="0">
              <a:buSzPct val="100000"/>
            </a:pPr>
            <a:fld id="{B34B5C83-89C6-4E98-97C9-DB6D79E604BF}" type="slidenum">
              <a:rPr lang="en-US" sz="1200">
                <a:solidFill>
                  <a:srgbClr val="000000"/>
                </a:solidFill>
                <a:sym typeface="Arial" pitchFamily="34" charset="0"/>
              </a:rPr>
              <a:pPr algn="r" defTabSz="947738" eaLnBrk="0" hangingPunct="0">
                <a:buSzPct val="100000"/>
              </a:pPr>
              <a:t>3</a:t>
            </a:fld>
            <a:endParaRPr lang="en-US" sz="1200">
              <a:solidFill>
                <a:srgbClr val="000000"/>
              </a:solidFill>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2222500" y="787400"/>
            <a:ext cx="2874963" cy="2155825"/>
          </a:xfrm>
          <a:noFill/>
          <a:ln>
            <a:solidFill>
              <a:srgbClr val="000000"/>
            </a:solidFill>
            <a:miter lim="800000"/>
            <a:headEnd/>
            <a:tailEnd/>
          </a:ln>
        </p:spPr>
      </p:sp>
      <p:sp>
        <p:nvSpPr>
          <p:cNvPr id="31747" name="Rectangle 3"/>
          <p:cNvSpPr>
            <a:spLocks noGrp="1" noChangeArrowheads="1"/>
          </p:cNvSpPr>
          <p:nvPr>
            <p:ph type="body" idx="1"/>
          </p:nvPr>
        </p:nvSpPr>
        <p:spPr>
          <a:xfrm>
            <a:off x="374650" y="3181350"/>
            <a:ext cx="6565900" cy="6113463"/>
          </a:xfrm>
        </p:spPr>
        <p:txBody>
          <a:bodyPr/>
          <a:lstStyle/>
          <a:p>
            <a:pPr>
              <a:spcBef>
                <a:spcPct val="0"/>
              </a:spcBef>
            </a:pP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Selbstregelnde Vorg</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nge</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 = </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Proaktive Sicherung</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 von Retrospect</a:t>
            </a:r>
          </a:p>
          <a:p>
            <a:pPr>
              <a:spcBef>
                <a:spcPct val="0"/>
              </a:spcBef>
            </a:pPr>
            <a:endParaRPr lang="en-US" smtClean="0">
              <a:solidFill>
                <a:srgbClr val="000000"/>
              </a:solidFill>
              <a:latin typeface="Arial" pitchFamily="34" charset="0"/>
              <a:sym typeface="Arial" pitchFamily="34" charset="0"/>
            </a:endParaRPr>
          </a:p>
          <a:p>
            <a:pPr>
              <a:spcBef>
                <a:spcPct val="0"/>
              </a:spcBef>
            </a:pP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St</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ndiger Zuwachs</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 = </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Progressive Sicherung</a:t>
            </a:r>
            <a:r>
              <a:rPr lang="en-US" smtClean="0">
                <a:solidFill>
                  <a:srgbClr val="000000"/>
                </a:solidFill>
                <a:sym typeface="Arial" pitchFamily="34" charset="0"/>
              </a:rPr>
              <a:t>“</a:t>
            </a:r>
            <a:endParaRPr lang="en-US" smtClean="0">
              <a:solidFill>
                <a:srgbClr val="000000"/>
              </a:solidFill>
              <a:latin typeface="Arial" pitchFamily="34" charset="0"/>
              <a:sym typeface="Arial" pitchFamily="34" charset="0"/>
            </a:endParaRPr>
          </a:p>
          <a:p>
            <a:pPr>
              <a:spcBef>
                <a:spcPct val="0"/>
              </a:spcBef>
            </a:pPr>
            <a:r>
              <a:rPr lang="en-US" smtClean="0">
                <a:solidFill>
                  <a:srgbClr val="000000"/>
                </a:solidFill>
                <a:latin typeface="Arial" pitchFamily="34" charset="0"/>
                <a:sym typeface="Arial" pitchFamily="34" charset="0"/>
              </a:rPr>
              <a:t> von Retrospect</a:t>
            </a:r>
          </a:p>
          <a:p>
            <a:pPr>
              <a:spcBef>
                <a:spcPct val="0"/>
              </a:spcBef>
            </a:pPr>
            <a:r>
              <a:rPr lang="en-US" smtClean="0">
                <a:solidFill>
                  <a:srgbClr val="000000"/>
                </a:solidFill>
                <a:latin typeface="Arial" pitchFamily="34" charset="0"/>
                <a:sym typeface="Arial" pitchFamily="34" charset="0"/>
              </a:rPr>
              <a:t>Beh</a:t>
            </a:r>
            <a:r>
              <a:rPr lang="en-US" smtClean="0">
                <a:solidFill>
                  <a:srgbClr val="000000"/>
                </a:solidFill>
                <a:sym typeface="Arial" pitchFamily="34" charset="0"/>
              </a:rPr>
              <a:t>ö</a:t>
            </a:r>
            <a:r>
              <a:rPr lang="en-US" smtClean="0">
                <a:solidFill>
                  <a:srgbClr val="000000"/>
                </a:solidFill>
                <a:latin typeface="Arial" pitchFamily="34" charset="0"/>
                <a:sym typeface="Arial" pitchFamily="34" charset="0"/>
              </a:rPr>
              <a:t>rdlich zul</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ssige Verschl</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sselung auf Datentr</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ger</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 128-Bit- und 256-Bit-AES-Datenverschl</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sselung (in den USA und Kanada staatliche zertifiziert)</a:t>
            </a:r>
          </a:p>
          <a:p>
            <a:pPr>
              <a:spcBef>
                <a:spcPct val="0"/>
              </a:spcBef>
            </a:pPr>
            <a:endParaRPr lang="en-US" smtClean="0">
              <a:solidFill>
                <a:srgbClr val="000000"/>
              </a:solidFill>
              <a:latin typeface="Arial" pitchFamily="34" charset="0"/>
              <a:sym typeface="Arial" pitchFamily="34" charset="0"/>
            </a:endParaRPr>
          </a:p>
          <a:p>
            <a:pPr>
              <a:spcBef>
                <a:spcPct val="0"/>
              </a:spcBef>
            </a:pPr>
            <a:r>
              <a:rPr lang="en-US" smtClean="0">
                <a:solidFill>
                  <a:srgbClr val="000000"/>
                </a:solidFill>
                <a:latin typeface="Arial" pitchFamily="34" charset="0"/>
                <a:sym typeface="Arial" pitchFamily="34" charset="0"/>
              </a:rPr>
              <a:t>Konformit</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t mit Abschnitt 508 - Retrospect entspricht den Vorschriften der US-Regierung bez</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glich der besonderen Anforderungen von Personen mit Behinderungen Retrospect ist auch in der Datenbank </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Buy Accessible</a:t>
            </a:r>
            <a:r>
              <a:rPr lang="en-US" smtClean="0">
                <a:solidFill>
                  <a:srgbClr val="000000"/>
                </a:solidFill>
                <a:sym typeface="Arial" pitchFamily="34" charset="0"/>
              </a:rPr>
              <a:t>“</a:t>
            </a:r>
            <a:r>
              <a:rPr lang="en-US" smtClean="0">
                <a:solidFill>
                  <a:srgbClr val="000000"/>
                </a:solidFill>
                <a:latin typeface="Arial" pitchFamily="34" charset="0"/>
                <a:sym typeface="Arial" pitchFamily="34" charset="0"/>
              </a:rPr>
              <a:t> f</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r barrierefreie Produkte aufgef</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hrt. Beh</a:t>
            </a:r>
            <a:r>
              <a:rPr lang="en-US" smtClean="0">
                <a:solidFill>
                  <a:srgbClr val="000000"/>
                </a:solidFill>
                <a:sym typeface="Arial" pitchFamily="34" charset="0"/>
              </a:rPr>
              <a:t>ö</a:t>
            </a:r>
            <a:r>
              <a:rPr lang="en-US" smtClean="0">
                <a:solidFill>
                  <a:srgbClr val="000000"/>
                </a:solidFill>
                <a:latin typeface="Arial" pitchFamily="34" charset="0"/>
                <a:sym typeface="Arial" pitchFamily="34" charset="0"/>
              </a:rPr>
              <a:t>rdliche Mitarbeiter im Beschaffungswesen (oder Personen aus dem Einkauf) d</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rfen oftmals nur Produkte aus dieser Datenbank kaufen. Informationen </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ber den f</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r die USA geltenden Abschnitt 508 finden Sie unter http://section508.gov. Um den Datenbankassistenten von Buy Accessible zu testen (und Retrospect zu suchen), gehen Sie auf http://app.buyaccessible.gov/baw/.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2771" name="Notes Placeholder 2"/>
          <p:cNvSpPr>
            <a:spLocks noGrp="1"/>
          </p:cNvSpPr>
          <p:nvPr>
            <p:ph type="body" idx="1"/>
          </p:nvPr>
        </p:nvSpPr>
        <p:spPr>
          <a:xfrm>
            <a:off x="731838" y="4560888"/>
            <a:ext cx="5851525" cy="4321175"/>
          </a:xfrm>
        </p:spPr>
        <p:txBody>
          <a:bodyPr lIns="94840" tIns="47420" rIns="94840" bIns="47420"/>
          <a:lstStyle/>
          <a:p>
            <a:endParaRPr lang="en-US" smtClean="0">
              <a:latin typeface="Arial" pitchFamily="34" charset="0"/>
              <a:ea typeface="ＭＳ Ｐゴシック" pitchFamily="34" charset="-128"/>
            </a:endParaRPr>
          </a:p>
        </p:txBody>
      </p:sp>
      <p:sp>
        <p:nvSpPr>
          <p:cNvPr id="32772"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40" tIns="47420" rIns="94840" bIns="47420" anchor="b"/>
          <a:lstStyle/>
          <a:p>
            <a:pPr algn="r" defTabSz="947738" eaLnBrk="0" hangingPunct="0">
              <a:buSzPct val="100000"/>
            </a:pPr>
            <a:fld id="{4126028B-D36B-4706-8212-1D825D7D55E2}" type="slidenum">
              <a:rPr lang="en-US" sz="1200">
                <a:solidFill>
                  <a:srgbClr val="000000"/>
                </a:solidFill>
                <a:sym typeface="Arial" pitchFamily="34" charset="0"/>
              </a:rPr>
              <a:pPr algn="r" defTabSz="947738" eaLnBrk="0" hangingPunct="0">
                <a:buSzPct val="100000"/>
              </a:pPr>
              <a:t>8</a:t>
            </a:fld>
            <a:endParaRPr lang="en-US" sz="1200">
              <a:solidFill>
                <a:srgbClr val="000000"/>
              </a:solidFill>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3795" name="Notes Placeholder 2"/>
          <p:cNvSpPr>
            <a:spLocks noGrp="1"/>
          </p:cNvSpPr>
          <p:nvPr>
            <p:ph type="body" idx="1"/>
          </p:nvPr>
        </p:nvSpPr>
        <p:spPr>
          <a:xfrm>
            <a:off x="731838" y="4560888"/>
            <a:ext cx="5851525" cy="4321175"/>
          </a:xfrm>
        </p:spPr>
        <p:txBody>
          <a:bodyPr lIns="94840" tIns="47420" rIns="94840" bIns="47420"/>
          <a:lstStyle/>
          <a:p>
            <a:endParaRPr lang="en-US" smtClean="0">
              <a:latin typeface="Arial" pitchFamily="34" charset="0"/>
              <a:ea typeface="ＭＳ Ｐゴシック" pitchFamily="34" charset="-128"/>
            </a:endParaRPr>
          </a:p>
        </p:txBody>
      </p:sp>
      <p:sp>
        <p:nvSpPr>
          <p:cNvPr id="33796"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40" tIns="47420" rIns="94840" bIns="47420" anchor="b"/>
          <a:lstStyle/>
          <a:p>
            <a:pPr algn="r" defTabSz="947738" eaLnBrk="0" hangingPunct="0">
              <a:buSzPct val="100000"/>
            </a:pPr>
            <a:fld id="{F5814BA8-FF3C-45B1-A2BF-D855D726878D}" type="slidenum">
              <a:rPr lang="en-US" sz="1200">
                <a:solidFill>
                  <a:srgbClr val="000000"/>
                </a:solidFill>
                <a:sym typeface="Arial" pitchFamily="34" charset="0"/>
              </a:rPr>
              <a:pPr algn="r" defTabSz="947738" eaLnBrk="0" hangingPunct="0">
                <a:buSzPct val="100000"/>
              </a:pPr>
              <a:t>11</a:t>
            </a:fld>
            <a:endParaRPr lang="en-US" sz="1200">
              <a:solidFill>
                <a:srgbClr val="000000"/>
              </a:solidFill>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4819" name="Notes Placeholder 2"/>
          <p:cNvSpPr>
            <a:spLocks noGrp="1"/>
          </p:cNvSpPr>
          <p:nvPr>
            <p:ph type="body" idx="1"/>
          </p:nvPr>
        </p:nvSpPr>
        <p:spPr>
          <a:xfrm>
            <a:off x="731838" y="4560888"/>
            <a:ext cx="5851525" cy="4321175"/>
          </a:xfrm>
        </p:spPr>
        <p:txBody>
          <a:bodyPr lIns="94840" tIns="47420" rIns="94840" bIns="47420"/>
          <a:lstStyle/>
          <a:p>
            <a:r>
              <a:rPr lang="en-US" smtClean="0">
                <a:solidFill>
                  <a:srgbClr val="000000"/>
                </a:solidFill>
                <a:latin typeface="Arial" pitchFamily="34" charset="0"/>
                <a:sym typeface="Arial" pitchFamily="34" charset="0"/>
              </a:rPr>
              <a:t>Wir unterst</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tzen Vertriebskan</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le, nicht den direkten Verkauf und vergeben Verg</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tungen. Sofortboni, Gesch</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ftsabschl</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sse, Konferenzgespr</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che, Partnergespr</a:t>
            </a:r>
            <a:r>
              <a:rPr lang="en-US" smtClean="0">
                <a:solidFill>
                  <a:srgbClr val="000000"/>
                </a:solidFill>
                <a:sym typeface="Arial" pitchFamily="34" charset="0"/>
              </a:rPr>
              <a:t>ä</a:t>
            </a:r>
            <a:r>
              <a:rPr lang="en-US" smtClean="0">
                <a:solidFill>
                  <a:srgbClr val="000000"/>
                </a:solidFill>
                <a:latin typeface="Arial" pitchFamily="34" charset="0"/>
                <a:sym typeface="Arial" pitchFamily="34" charset="0"/>
              </a:rPr>
              <a:t>che, technische Unterst</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tzung, Unterst</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tzung bei Vertragsabschl</a:t>
            </a:r>
            <a:r>
              <a:rPr lang="en-US" smtClean="0">
                <a:solidFill>
                  <a:srgbClr val="000000"/>
                </a:solidFill>
                <a:sym typeface="Arial" pitchFamily="34" charset="0"/>
              </a:rPr>
              <a:t>ü</a:t>
            </a:r>
            <a:r>
              <a:rPr lang="en-US" smtClean="0">
                <a:solidFill>
                  <a:srgbClr val="000000"/>
                </a:solidFill>
                <a:latin typeface="Arial" pitchFamily="34" charset="0"/>
                <a:sym typeface="Arial" pitchFamily="34" charset="0"/>
              </a:rPr>
              <a:t>ssen</a:t>
            </a:r>
          </a:p>
        </p:txBody>
      </p:sp>
      <p:sp>
        <p:nvSpPr>
          <p:cNvPr id="34820"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40" tIns="47420" rIns="94840" bIns="47420" anchor="b"/>
          <a:lstStyle/>
          <a:p>
            <a:pPr algn="r" defTabSz="947738" eaLnBrk="0" hangingPunct="0">
              <a:buSzPct val="100000"/>
            </a:pPr>
            <a:fld id="{0168E76A-6588-4952-9FF5-0EB8C210C9AD}" type="slidenum">
              <a:rPr lang="en-US" sz="1200">
                <a:solidFill>
                  <a:srgbClr val="000000"/>
                </a:solidFill>
                <a:sym typeface="Arial" pitchFamily="34" charset="0"/>
              </a:rPr>
              <a:pPr algn="r" defTabSz="947738" eaLnBrk="0" hangingPunct="0">
                <a:buSzPct val="100000"/>
              </a:pPr>
              <a:t>16</a:t>
            </a:fld>
            <a:endParaRPr lang="en-US" sz="1200">
              <a:solidFill>
                <a:srgbClr val="000000"/>
              </a:solidFill>
              <a:sym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4" tIns="48317" rIns="96634" bIns="48317" anchor="b"/>
          <a:lstStyle/>
          <a:p>
            <a:pPr algn="r" defTabSz="963613" eaLnBrk="0" hangingPunct="0">
              <a:buSzPct val="100000"/>
            </a:pPr>
            <a:fld id="{AD65E275-B37D-4F07-A4E2-4A6723304001}" type="slidenum">
              <a:rPr lang="en-US" sz="1200">
                <a:solidFill>
                  <a:srgbClr val="000000"/>
                </a:solidFill>
                <a:sym typeface="Arial" pitchFamily="34" charset="0"/>
              </a:rPr>
              <a:pPr algn="r" defTabSz="963613" eaLnBrk="0" hangingPunct="0">
                <a:buSzPct val="100000"/>
              </a:pPr>
              <a:t>17</a:t>
            </a:fld>
            <a:endParaRPr lang="en-US" sz="1200">
              <a:solidFill>
                <a:srgbClr val="000000"/>
              </a:solidFill>
              <a:sym typeface="Arial" pitchFamily="34" charset="0"/>
            </a:endParaRPr>
          </a:p>
        </p:txBody>
      </p:sp>
      <p:sp>
        <p:nvSpPr>
          <p:cNvPr id="3584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4" tIns="48317" rIns="96634" bIns="48317" anchor="b"/>
          <a:lstStyle/>
          <a:p>
            <a:pPr algn="r" defTabSz="963613" eaLnBrk="0" hangingPunct="0">
              <a:buSzPct val="100000"/>
            </a:pPr>
            <a:fld id="{ACE7211F-73E4-49CF-B505-685A798B92AB}" type="slidenum">
              <a:rPr lang="en-US" sz="1200">
                <a:solidFill>
                  <a:srgbClr val="000000"/>
                </a:solidFill>
                <a:sym typeface="Arial" pitchFamily="34" charset="0"/>
              </a:rPr>
              <a:pPr algn="r" defTabSz="963613" eaLnBrk="0" hangingPunct="0">
                <a:buSzPct val="100000"/>
              </a:pPr>
              <a:t>17</a:t>
            </a:fld>
            <a:endParaRPr lang="en-US" sz="1200">
              <a:solidFill>
                <a:srgbClr val="000000"/>
              </a:solidFill>
              <a:sym typeface="Arial" pitchFamily="34" charset="0"/>
            </a:endParaRPr>
          </a:p>
        </p:txBody>
      </p:sp>
      <p:sp>
        <p:nvSpPr>
          <p:cNvPr id="35844" name="Rectangle 2"/>
          <p:cNvSpPr>
            <a:spLocks noGrp="1" noRot="1" noChangeAspect="1" noChangeArrowheads="1" noTextEdit="1"/>
          </p:cNvSpPr>
          <p:nvPr>
            <p:ph type="sldImg"/>
          </p:nvPr>
        </p:nvSpPr>
        <p:spPr bwMode="auto">
          <a:xfrm>
            <a:off x="2217738" y="719138"/>
            <a:ext cx="2882900" cy="2162175"/>
          </a:xfrm>
          <a:noFill/>
          <a:ln>
            <a:solidFill>
              <a:srgbClr val="000000"/>
            </a:solidFill>
            <a:miter lim="800000"/>
            <a:headEnd/>
            <a:tailEnd/>
          </a:ln>
        </p:spPr>
      </p:sp>
      <p:sp>
        <p:nvSpPr>
          <p:cNvPr id="35845" name="Rectangle 3"/>
          <p:cNvSpPr>
            <a:spLocks noGrp="1" noChangeArrowheads="1"/>
          </p:cNvSpPr>
          <p:nvPr>
            <p:ph type="body" idx="1"/>
          </p:nvPr>
        </p:nvSpPr>
        <p:spPr>
          <a:xfrm>
            <a:off x="406400" y="3119438"/>
            <a:ext cx="6502400" cy="6000750"/>
          </a:xfrm>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_title-art-f.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7200" y="4419601"/>
            <a:ext cx="5943600" cy="762000"/>
          </a:xfrm>
        </p:spPr>
        <p:txBody>
          <a:bodyPr>
            <a:normAutofit/>
          </a:bodyPr>
          <a:lstStyle>
            <a:lvl1pPr algn="l">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57200" y="5181600"/>
            <a:ext cx="5943600" cy="990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477000"/>
            <a:ext cx="990600" cy="381000"/>
          </a:xfrm>
        </p:spPr>
        <p:txBody>
          <a:bodyPr/>
          <a:lstStyle>
            <a:lvl1pPr>
              <a:defRPr/>
            </a:lvl1pPr>
          </a:lstStyle>
          <a:p>
            <a:pPr>
              <a:defRPr/>
            </a:pPr>
            <a:fld id="{D5F82CEB-AE76-4E44-83FB-6C49066C8190}" type="datetime1">
              <a:rPr lang="en-US"/>
              <a:pPr>
                <a:defRPr/>
              </a:pPr>
              <a:t>5/24/2011</a:t>
            </a:fld>
            <a:endParaRPr lang="en-US" dirty="0"/>
          </a:p>
        </p:txBody>
      </p:sp>
      <p:sp>
        <p:nvSpPr>
          <p:cNvPr id="5" name="Slide Number Placeholder 5"/>
          <p:cNvSpPr>
            <a:spLocks noGrp="1"/>
          </p:cNvSpPr>
          <p:nvPr>
            <p:ph type="sldNum" sz="quarter" idx="11"/>
          </p:nvPr>
        </p:nvSpPr>
        <p:spPr>
          <a:xfrm>
            <a:off x="304800" y="6477000"/>
            <a:ext cx="685800" cy="381000"/>
          </a:xfrm>
        </p:spPr>
        <p:txBody>
          <a:bodyPr/>
          <a:lstStyle>
            <a:lvl1pPr>
              <a:defRPr/>
            </a:lvl1pPr>
          </a:lstStyle>
          <a:p>
            <a:pPr>
              <a:defRPr/>
            </a:pPr>
            <a:fld id="{7784A9B0-AA2B-47A5-A0B7-8D9298D5260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0600" y="6477000"/>
            <a:ext cx="990600" cy="381000"/>
          </a:xfrm>
        </p:spPr>
        <p:txBody>
          <a:bodyPr/>
          <a:lstStyle>
            <a:lvl1pPr>
              <a:defRPr/>
            </a:lvl1pPr>
          </a:lstStyle>
          <a:p>
            <a:pPr>
              <a:defRPr/>
            </a:pPr>
            <a:fld id="{71E863DA-E312-477A-AEB8-969A16459548}" type="datetime1">
              <a:rPr lang="en-US"/>
              <a:pPr>
                <a:defRPr/>
              </a:pPr>
              <a:t>5/24/2011</a:t>
            </a:fld>
            <a:endParaRPr lang="en-US" dirty="0"/>
          </a:p>
        </p:txBody>
      </p:sp>
      <p:sp>
        <p:nvSpPr>
          <p:cNvPr id="5" name="Slide Number Placeholder 5"/>
          <p:cNvSpPr>
            <a:spLocks noGrp="1"/>
          </p:cNvSpPr>
          <p:nvPr>
            <p:ph type="sldNum" sz="quarter" idx="11"/>
          </p:nvPr>
        </p:nvSpPr>
        <p:spPr>
          <a:xfrm>
            <a:off x="304800" y="6477000"/>
            <a:ext cx="685800" cy="381000"/>
          </a:xfrm>
        </p:spPr>
        <p:txBody>
          <a:bodyPr/>
          <a:lstStyle>
            <a:lvl1pPr>
              <a:defRPr/>
            </a:lvl1pPr>
          </a:lstStyle>
          <a:p>
            <a:pPr>
              <a:defRPr/>
            </a:pPr>
            <a:fld id="{92674DA8-B0D3-4F83-AB26-97FBCEE832C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0600" y="6477000"/>
            <a:ext cx="990600" cy="381000"/>
          </a:xfrm>
        </p:spPr>
        <p:txBody>
          <a:bodyPr/>
          <a:lstStyle>
            <a:lvl1pPr>
              <a:defRPr/>
            </a:lvl1pPr>
          </a:lstStyle>
          <a:p>
            <a:pPr>
              <a:defRPr/>
            </a:pPr>
            <a:fld id="{35B50358-9F00-4FDB-9CC4-86884BBAFA5E}" type="datetime1">
              <a:rPr lang="en-US"/>
              <a:pPr>
                <a:defRPr/>
              </a:pPr>
              <a:t>5/24/2011</a:t>
            </a:fld>
            <a:endParaRPr lang="en-US" dirty="0"/>
          </a:p>
        </p:txBody>
      </p:sp>
      <p:sp>
        <p:nvSpPr>
          <p:cNvPr id="6" name="Slide Number Placeholder 6"/>
          <p:cNvSpPr>
            <a:spLocks noGrp="1"/>
          </p:cNvSpPr>
          <p:nvPr>
            <p:ph type="sldNum" sz="quarter" idx="11"/>
          </p:nvPr>
        </p:nvSpPr>
        <p:spPr>
          <a:xfrm>
            <a:off x="304800" y="6477000"/>
            <a:ext cx="685800" cy="381000"/>
          </a:xfrm>
        </p:spPr>
        <p:txBody>
          <a:bodyPr/>
          <a:lstStyle>
            <a:lvl1pPr>
              <a:defRPr/>
            </a:lvl1pPr>
          </a:lstStyle>
          <a:p>
            <a:pPr>
              <a:defRPr/>
            </a:pPr>
            <a:fld id="{A1D2B859-26F4-42D7-96AE-CCA279ADE5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90600" y="6477000"/>
            <a:ext cx="990600" cy="381000"/>
          </a:xfrm>
        </p:spPr>
        <p:txBody>
          <a:bodyPr/>
          <a:lstStyle>
            <a:lvl1pPr>
              <a:defRPr/>
            </a:lvl1pPr>
          </a:lstStyle>
          <a:p>
            <a:pPr>
              <a:defRPr/>
            </a:pPr>
            <a:fld id="{21B80833-DCB6-4058-BDA3-D9D2D461FC40}" type="datetime1">
              <a:rPr lang="en-US"/>
              <a:pPr>
                <a:defRPr/>
              </a:pPr>
              <a:t>5/24/2011</a:t>
            </a:fld>
            <a:endParaRPr lang="en-US" dirty="0"/>
          </a:p>
        </p:txBody>
      </p:sp>
      <p:sp>
        <p:nvSpPr>
          <p:cNvPr id="8" name="Slide Number Placeholder 8"/>
          <p:cNvSpPr>
            <a:spLocks noGrp="1"/>
          </p:cNvSpPr>
          <p:nvPr>
            <p:ph type="sldNum" sz="quarter" idx="11"/>
          </p:nvPr>
        </p:nvSpPr>
        <p:spPr>
          <a:xfrm>
            <a:off x="304800" y="6477000"/>
            <a:ext cx="685800" cy="381000"/>
          </a:xfrm>
        </p:spPr>
        <p:txBody>
          <a:bodyPr/>
          <a:lstStyle>
            <a:lvl1pPr algn="l">
              <a:defRPr/>
            </a:lvl1pPr>
          </a:lstStyle>
          <a:p>
            <a:pPr>
              <a:defRPr/>
            </a:pPr>
            <a:fld id="{2C23162B-BB85-45A4-A7E9-FAE51F98B28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90600" y="6477000"/>
            <a:ext cx="990600" cy="381000"/>
          </a:xfrm>
        </p:spPr>
        <p:txBody>
          <a:bodyPr/>
          <a:lstStyle>
            <a:lvl1pPr>
              <a:defRPr/>
            </a:lvl1pPr>
          </a:lstStyle>
          <a:p>
            <a:pPr>
              <a:defRPr/>
            </a:pPr>
            <a:fld id="{858AC4DC-89D7-40FE-B1C1-8CB8819A2047}" type="datetime1">
              <a:rPr lang="en-US"/>
              <a:pPr>
                <a:defRPr/>
              </a:pPr>
              <a:t>5/24/2011</a:t>
            </a:fld>
            <a:endParaRPr lang="en-US" dirty="0"/>
          </a:p>
        </p:txBody>
      </p:sp>
      <p:sp>
        <p:nvSpPr>
          <p:cNvPr id="4" name="Slide Number Placeholder 4"/>
          <p:cNvSpPr>
            <a:spLocks noGrp="1"/>
          </p:cNvSpPr>
          <p:nvPr>
            <p:ph type="sldNum" sz="quarter" idx="11"/>
          </p:nvPr>
        </p:nvSpPr>
        <p:spPr>
          <a:xfrm>
            <a:off x="304800" y="6477000"/>
            <a:ext cx="685800" cy="381000"/>
          </a:xfrm>
        </p:spPr>
        <p:txBody>
          <a:bodyPr/>
          <a:lstStyle>
            <a:lvl1pPr algn="l">
              <a:defRPr/>
            </a:lvl1pPr>
          </a:lstStyle>
          <a:p>
            <a:pPr>
              <a:defRPr/>
            </a:pPr>
            <a:fld id="{D557B26F-109D-450B-96F4-F73B731518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600" y="6477000"/>
            <a:ext cx="990600" cy="381000"/>
          </a:xfrm>
        </p:spPr>
        <p:txBody>
          <a:bodyPr/>
          <a:lstStyle>
            <a:lvl1pPr>
              <a:defRPr/>
            </a:lvl1pPr>
          </a:lstStyle>
          <a:p>
            <a:pPr>
              <a:defRPr/>
            </a:pPr>
            <a:fld id="{39BC0DE6-9A4A-4D51-B256-8DD587D34476}" type="datetime1">
              <a:rPr lang="en-US"/>
              <a:pPr>
                <a:defRPr/>
              </a:pPr>
              <a:t>5/24/2011</a:t>
            </a:fld>
            <a:endParaRPr lang="en-US" dirty="0"/>
          </a:p>
        </p:txBody>
      </p:sp>
      <p:sp>
        <p:nvSpPr>
          <p:cNvPr id="3" name="Slide Number Placeholder 3"/>
          <p:cNvSpPr>
            <a:spLocks noGrp="1"/>
          </p:cNvSpPr>
          <p:nvPr>
            <p:ph type="sldNum" sz="quarter" idx="11"/>
          </p:nvPr>
        </p:nvSpPr>
        <p:spPr>
          <a:xfrm>
            <a:off x="304800" y="6477000"/>
            <a:ext cx="685800" cy="381000"/>
          </a:xfrm>
        </p:spPr>
        <p:txBody>
          <a:bodyPr/>
          <a:lstStyle>
            <a:lvl1pPr algn="l">
              <a:defRPr/>
            </a:lvl1pPr>
          </a:lstStyle>
          <a:p>
            <a:pPr>
              <a:defRPr/>
            </a:pPr>
            <a:fld id="{110AE6C9-2F33-4E72-8265-B6D85084286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90600" y="6477000"/>
            <a:ext cx="990600" cy="381000"/>
          </a:xfrm>
        </p:spPr>
        <p:txBody>
          <a:bodyPr/>
          <a:lstStyle>
            <a:lvl1pPr>
              <a:defRPr/>
            </a:lvl1pPr>
          </a:lstStyle>
          <a:p>
            <a:pPr>
              <a:defRPr/>
            </a:pPr>
            <a:fld id="{36E30B01-2875-4549-BB6F-F97EA5FC4687}" type="datetime1">
              <a:rPr lang="en-US"/>
              <a:pPr>
                <a:defRPr/>
              </a:pPr>
              <a:t>5/24/2011</a:t>
            </a:fld>
            <a:endParaRPr lang="en-US" dirty="0"/>
          </a:p>
        </p:txBody>
      </p:sp>
      <p:sp>
        <p:nvSpPr>
          <p:cNvPr id="6" name="Slide Number Placeholder 6"/>
          <p:cNvSpPr>
            <a:spLocks noGrp="1"/>
          </p:cNvSpPr>
          <p:nvPr>
            <p:ph type="sldNum" sz="quarter" idx="11"/>
          </p:nvPr>
        </p:nvSpPr>
        <p:spPr>
          <a:xfrm>
            <a:off x="304800" y="6477000"/>
            <a:ext cx="685800" cy="381000"/>
          </a:xfrm>
        </p:spPr>
        <p:txBody>
          <a:bodyPr/>
          <a:lstStyle>
            <a:lvl1pPr>
              <a:defRPr/>
            </a:lvl1pPr>
          </a:lstStyle>
          <a:p>
            <a:pPr>
              <a:defRPr/>
            </a:pPr>
            <a:fld id="{A97E9BF5-4E81-4C1B-9CDA-E45F6E829C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90600" y="6477000"/>
            <a:ext cx="990600" cy="381000"/>
          </a:xfrm>
        </p:spPr>
        <p:txBody>
          <a:bodyPr/>
          <a:lstStyle>
            <a:lvl1pPr>
              <a:defRPr/>
            </a:lvl1pPr>
          </a:lstStyle>
          <a:p>
            <a:pPr>
              <a:defRPr/>
            </a:pPr>
            <a:fld id="{4B05BBC5-FB71-44E6-BD7D-68113CD16FBA}" type="datetime1">
              <a:rPr lang="en-US"/>
              <a:pPr>
                <a:defRPr/>
              </a:pPr>
              <a:t>5/24/2011</a:t>
            </a:fld>
            <a:endParaRPr lang="en-US" dirty="0"/>
          </a:p>
        </p:txBody>
      </p:sp>
      <p:sp>
        <p:nvSpPr>
          <p:cNvPr id="6" name="Slide Number Placeholder 6"/>
          <p:cNvSpPr>
            <a:spLocks noGrp="1"/>
          </p:cNvSpPr>
          <p:nvPr>
            <p:ph type="sldNum" sz="quarter" idx="11"/>
          </p:nvPr>
        </p:nvSpPr>
        <p:spPr>
          <a:xfrm>
            <a:off x="304800" y="6477000"/>
            <a:ext cx="685800" cy="381000"/>
          </a:xfrm>
        </p:spPr>
        <p:txBody>
          <a:bodyPr/>
          <a:lstStyle>
            <a:lvl1pPr>
              <a:defRPr/>
            </a:lvl1pPr>
          </a:lstStyle>
          <a:p>
            <a:pPr>
              <a:defRPr/>
            </a:pPr>
            <a:fld id="{7480FC51-4AE6-4DC6-9895-3B9DC0BB86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pp_slide_bottom-f.png"/>
          <p:cNvPicPr>
            <a:picLocks noChangeAspect="1"/>
          </p:cNvPicPr>
          <p:nvPr/>
        </p:nvPicPr>
        <p:blipFill>
          <a:blip r:embed="rId11"/>
          <a:srcRect/>
          <a:stretch>
            <a:fillRect/>
          </a:stretch>
        </p:blipFill>
        <p:spPr bwMode="auto">
          <a:xfrm>
            <a:off x="0" y="6167438"/>
            <a:ext cx="9144000" cy="690562"/>
          </a:xfrm>
          <a:prstGeom prst="rect">
            <a:avLst/>
          </a:prstGeom>
          <a:noFill/>
          <a:ln w="9525">
            <a:noFill/>
            <a:miter lim="800000"/>
            <a:headEnd/>
            <a:tailEnd/>
          </a:ln>
        </p:spPr>
      </p:pic>
      <p:sp>
        <p:nvSpPr>
          <p:cNvPr id="9" name="Date Placeholder 8"/>
          <p:cNvSpPr>
            <a:spLocks noGrp="1"/>
          </p:cNvSpPr>
          <p:nvPr>
            <p:ph type="dt" sz="half" idx="2"/>
          </p:nvPr>
        </p:nvSpPr>
        <p:spPr>
          <a:xfrm>
            <a:off x="685800" y="6477000"/>
            <a:ext cx="990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accent2"/>
                </a:solidFill>
                <a:latin typeface="+mn-lt"/>
                <a:cs typeface="+mn-cs"/>
              </a:defRPr>
            </a:lvl1pPr>
          </a:lstStyle>
          <a:p>
            <a:pPr>
              <a:defRPr/>
            </a:pPr>
            <a:fld id="{FBBD74DC-9D43-41BB-BD3A-44E7D7FA0805}" type="datetime1">
              <a:rPr lang="en-US"/>
              <a:pPr>
                <a:defRPr/>
              </a:pPr>
              <a:t>5/24/2011</a:t>
            </a:fld>
            <a:endParaRPr lang="en-US" dirty="0"/>
          </a:p>
        </p:txBody>
      </p:sp>
      <p:sp>
        <p:nvSpPr>
          <p:cNvPr id="10" name="Slide Number Placeholder 9"/>
          <p:cNvSpPr>
            <a:spLocks noGrp="1"/>
          </p:cNvSpPr>
          <p:nvPr>
            <p:ph type="sldNum" sz="quarter" idx="4"/>
          </p:nvPr>
        </p:nvSpPr>
        <p:spPr>
          <a:xfrm>
            <a:off x="152400" y="6477000"/>
            <a:ext cx="533400" cy="365125"/>
          </a:xfrm>
          <a:prstGeom prst="rect">
            <a:avLst/>
          </a:prstGeom>
        </p:spPr>
        <p:txBody>
          <a:bodyPr vert="horz" lIns="91440" tIns="45720" rIns="91440" bIns="45720" rtlCol="0" anchor="ctr"/>
          <a:lstStyle>
            <a:lvl1pPr algn="l" fontAlgn="auto">
              <a:spcBef>
                <a:spcPts val="0"/>
              </a:spcBef>
              <a:spcAft>
                <a:spcPts val="0"/>
              </a:spcAft>
              <a:defRPr sz="1000">
                <a:solidFill>
                  <a:schemeClr val="accent2"/>
                </a:solidFill>
                <a:latin typeface="+mn-lt"/>
                <a:cs typeface="+mn-cs"/>
              </a:defRPr>
            </a:lvl1pPr>
          </a:lstStyle>
          <a:p>
            <a:pPr>
              <a:defRPr/>
            </a:pPr>
            <a:fld id="{3CE91361-8A70-478F-B581-197EB273AE0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Lst>
  <p:hf hdr="0" ftr="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F7F7F"/>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7F7F7F"/>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4419600"/>
            <a:ext cx="5943600" cy="762000"/>
          </a:xfrm>
        </p:spPr>
        <p:txBody>
          <a:bodyPr/>
          <a:lstStyle/>
          <a:p>
            <a:r>
              <a:rPr lang="de-DE" dirty="0" smtClean="0">
                <a:solidFill>
                  <a:srgbClr val="000000"/>
                </a:solidFill>
                <a:sym typeface="Arial" pitchFamily="34" charset="0"/>
              </a:rPr>
              <a:t>Retrospect Vertriebs-Präsentation</a:t>
            </a:r>
          </a:p>
        </p:txBody>
      </p:sp>
      <p:sp>
        <p:nvSpPr>
          <p:cNvPr id="3" name="Subtitle 2"/>
          <p:cNvSpPr>
            <a:spLocks noGrp="1"/>
          </p:cNvSpPr>
          <p:nvPr>
            <p:ph type="subTitle" idx="1"/>
          </p:nvPr>
        </p:nvSpPr>
        <p:spPr/>
        <p:txBody>
          <a:bodyPr/>
          <a:lstStyle/>
          <a:p>
            <a:pPr eaLnBrk="1" hangingPunct="1">
              <a:defRPr/>
            </a:pPr>
            <a:r>
              <a:rPr lang="de-DE" dirty="0" smtClean="0"/>
              <a:t>26.06.10</a:t>
            </a:r>
            <a:endParaRPr lang="en-US" dirty="0" smtClean="0"/>
          </a:p>
          <a:p>
            <a:pPr eaLnBrk="1" hangingPunct="1">
              <a:defRPr/>
            </a:pPr>
            <a:r>
              <a:rPr lang="en-US" dirty="0" smtClean="0"/>
              <a:t>Matt Johnson</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251575"/>
          </a:xfrm>
          <a:prstGeom prst="rect">
            <a:avLst/>
          </a:prstGeom>
          <a:gradFill flip="none" rotWithShape="1">
            <a:gsLst>
              <a:gs pos="0">
                <a:srgbClr val="D3D3D3"/>
              </a:gs>
              <a:gs pos="52000">
                <a:schemeClr val="bg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120650" y="165100"/>
            <a:ext cx="6280150" cy="863600"/>
          </a:xfrm>
        </p:spPr>
        <p:txBody>
          <a:bodyPr/>
          <a:lstStyle/>
          <a:p>
            <a:pPr>
              <a:lnSpc>
                <a:spcPct val="90000"/>
              </a:lnSpc>
            </a:pPr>
            <a:r>
              <a:rPr lang="de-DE" dirty="0" smtClean="0">
                <a:solidFill>
                  <a:srgbClr val="000000"/>
                </a:solidFill>
                <a:sym typeface="Arial" pitchFamily="34" charset="0"/>
              </a:rPr>
              <a:t>Roxio Retrospect 8 for Mac</a:t>
            </a:r>
          </a:p>
        </p:txBody>
      </p:sp>
      <p:sp>
        <p:nvSpPr>
          <p:cNvPr id="20484" name="Content Placeholder 2"/>
          <p:cNvSpPr>
            <a:spLocks noGrp="1"/>
          </p:cNvSpPr>
          <p:nvPr>
            <p:ph idx="1"/>
          </p:nvPr>
        </p:nvSpPr>
        <p:spPr>
          <a:xfrm>
            <a:off x="4000500" y="1377950"/>
            <a:ext cx="4719638" cy="5011738"/>
          </a:xfrm>
        </p:spPr>
        <p:txBody>
          <a:bodyPr/>
          <a:lstStyle/>
          <a:p>
            <a:pPr>
              <a:lnSpc>
                <a:spcPct val="90000"/>
              </a:lnSpc>
            </a:pPr>
            <a:r>
              <a:rPr lang="de-DE" sz="1800" b="1" dirty="0" smtClean="0">
                <a:sym typeface="Arial" pitchFamily="34" charset="0"/>
              </a:rPr>
              <a:t>Vollständig neue Version für Mac</a:t>
            </a:r>
          </a:p>
          <a:p>
            <a:pPr lvl="1">
              <a:lnSpc>
                <a:spcPct val="90000"/>
              </a:lnSpc>
            </a:pPr>
            <a:r>
              <a:rPr lang="de-DE" sz="1400" dirty="0" smtClean="0">
                <a:sym typeface="Arial" pitchFamily="34" charset="0"/>
              </a:rPr>
              <a:t>Ersetzt einen alten Code durch eine hochmoderne Architektur</a:t>
            </a:r>
          </a:p>
          <a:p>
            <a:pPr lvl="1">
              <a:lnSpc>
                <a:spcPct val="90000"/>
              </a:lnSpc>
            </a:pPr>
            <a:r>
              <a:rPr lang="de-DE" sz="1400" dirty="0" smtClean="0">
                <a:sym typeface="Arial" pitchFamily="34" charset="0"/>
              </a:rPr>
              <a:t>Fortgesetztes Engagement für den MAC-Markt</a:t>
            </a:r>
          </a:p>
          <a:p>
            <a:pPr lvl="1">
              <a:lnSpc>
                <a:spcPct val="90000"/>
              </a:lnSpc>
            </a:pPr>
            <a:r>
              <a:rPr lang="de-DE" sz="1400" dirty="0" smtClean="0">
                <a:sym typeface="Arial" pitchFamily="34" charset="0"/>
              </a:rPr>
              <a:t>Mehrere Aktualisierungen bereits im ersten Jahr veröffentlicht</a:t>
            </a:r>
          </a:p>
          <a:p>
            <a:pPr>
              <a:lnSpc>
                <a:spcPct val="90000"/>
              </a:lnSpc>
            </a:pPr>
            <a:r>
              <a:rPr lang="de-DE" sz="1800" b="1" dirty="0" smtClean="0">
                <a:sym typeface="Arial" pitchFamily="34" charset="0"/>
              </a:rPr>
              <a:t>Wesentliche Vorteile gegenüber Retrospect 7.7 for Windows</a:t>
            </a:r>
          </a:p>
          <a:p>
            <a:pPr lvl="1">
              <a:lnSpc>
                <a:spcPct val="90000"/>
              </a:lnSpc>
            </a:pPr>
            <a:r>
              <a:rPr lang="de-DE" sz="1400" dirty="0" smtClean="0">
                <a:sym typeface="Arial" pitchFamily="34" charset="0"/>
              </a:rPr>
              <a:t>Remote-Management, benutzerdefiniertes Protokollieren, moderne Benutzeroberfläche</a:t>
            </a:r>
          </a:p>
          <a:p>
            <a:pPr>
              <a:lnSpc>
                <a:spcPct val="90000"/>
              </a:lnSpc>
            </a:pPr>
            <a:r>
              <a:rPr lang="de-DE" sz="1800" b="1" dirty="0" smtClean="0">
                <a:sym typeface="Arial" pitchFamily="34" charset="0"/>
              </a:rPr>
              <a:t>Gleiche zugrundeliegende Technologie und Funktionsweise</a:t>
            </a:r>
          </a:p>
          <a:p>
            <a:pPr lvl="1">
              <a:lnSpc>
                <a:spcPct val="90000"/>
              </a:lnSpc>
            </a:pPr>
            <a:r>
              <a:rPr lang="de-DE" sz="1400" dirty="0" smtClean="0">
                <a:sym typeface="Arial" pitchFamily="34" charset="0"/>
              </a:rPr>
              <a:t>Vergleich von Quelle und Ziel und alleinige Sicherung der Unterschiede (</a:t>
            </a:r>
            <a:r>
              <a:rPr lang="de-DE" sz="1400" i="1" dirty="0" smtClean="0">
                <a:sym typeface="Arial" pitchFamily="34" charset="0"/>
              </a:rPr>
              <a:t>Intelligente inkrementelle </a:t>
            </a:r>
            <a:r>
              <a:rPr lang="de-DE" sz="1400" dirty="0" smtClean="0">
                <a:sym typeface="Arial" pitchFamily="34" charset="0"/>
              </a:rPr>
              <a:t>Sicherungen)</a:t>
            </a:r>
          </a:p>
          <a:p>
            <a:pPr lvl="1">
              <a:lnSpc>
                <a:spcPct val="90000"/>
              </a:lnSpc>
            </a:pPr>
            <a:r>
              <a:rPr lang="de-DE" sz="1400" dirty="0" smtClean="0">
                <a:sym typeface="Arial" pitchFamily="34" charset="0"/>
              </a:rPr>
              <a:t>Speichert eine Liste der Dateien/Ordner/Metadaten/ACL zum Zeitpunkt der Sicherung </a:t>
            </a:r>
          </a:p>
          <a:p>
            <a:pPr lvl="1">
              <a:lnSpc>
                <a:spcPct val="90000"/>
              </a:lnSpc>
            </a:pPr>
            <a:r>
              <a:rPr lang="de-DE" sz="1400" dirty="0" smtClean="0">
                <a:sym typeface="Arial" pitchFamily="34" charset="0"/>
              </a:rPr>
              <a:t>Bietet eine vollständige oder partielle Wiederherstellung zu einem bestimmten Zeitpunkt sowie eine Suche nach Dateien aus einem bestimmten Zeitraum</a:t>
            </a:r>
          </a:p>
        </p:txBody>
      </p:sp>
      <p:pic>
        <p:nvPicPr>
          <p:cNvPr id="20485" name="Picture 1"/>
          <p:cNvPicPr>
            <a:picLocks noChangeAspect="1"/>
          </p:cNvPicPr>
          <p:nvPr/>
        </p:nvPicPr>
        <p:blipFill>
          <a:blip r:embed="rId2"/>
          <a:srcRect/>
          <a:stretch>
            <a:fillRect/>
          </a:stretch>
        </p:blipFill>
        <p:spPr bwMode="auto">
          <a:xfrm>
            <a:off x="0" y="1371600"/>
            <a:ext cx="415607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4294967295"/>
          </p:nvPr>
        </p:nvSpPr>
        <p:spPr>
          <a:xfrm>
            <a:off x="0" y="341313"/>
            <a:ext cx="6211888" cy="477837"/>
          </a:xfrm>
        </p:spPr>
        <p:txBody>
          <a:bodyPr/>
          <a:lstStyle/>
          <a:p>
            <a:pPr marL="177800" lvl="1" indent="0">
              <a:lnSpc>
                <a:spcPct val="90000"/>
              </a:lnSpc>
              <a:spcBef>
                <a:spcPct val="0"/>
              </a:spcBef>
              <a:buFont typeface="Arial" pitchFamily="34" charset="0"/>
              <a:buNone/>
            </a:pPr>
            <a:r>
              <a:rPr lang="de-DE" sz="3200" dirty="0" smtClean="0">
                <a:solidFill>
                  <a:srgbClr val="000000"/>
                </a:solidFill>
                <a:sym typeface="Arial" pitchFamily="34" charset="0"/>
              </a:rPr>
              <a:t>Retrospect 8 for Mac – Merkmale  </a:t>
            </a:r>
          </a:p>
        </p:txBody>
      </p:sp>
      <p:graphicFrame>
        <p:nvGraphicFramePr>
          <p:cNvPr id="21538" name="Group 34"/>
          <p:cNvGraphicFramePr>
            <a:graphicFrameLocks noGrp="1"/>
          </p:cNvGraphicFramePr>
          <p:nvPr>
            <p:ph sz="half" idx="4294967295"/>
          </p:nvPr>
        </p:nvGraphicFramePr>
        <p:xfrm>
          <a:off x="414338" y="1047750"/>
          <a:ext cx="8237537" cy="5186816"/>
        </p:xfrm>
        <a:graphic>
          <a:graphicData uri="http://schemas.openxmlformats.org/drawingml/2006/table">
            <a:tbl>
              <a:tblPr/>
              <a:tblGrid>
                <a:gridCol w="2460625"/>
                <a:gridCol w="5776912"/>
              </a:tblGrid>
              <a:tr h="646113">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Individuell anpassbare Benutzeroberfläche</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Die komplett neue Benutzeroberfläche von Retrospect 8 ist ähnlich gestaltet wie die von iTunes und den Server Admin Tools von Apple, um den Einstieg zu erleichtern und eine vertraute Navigation zu bieten.</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EEEEE"/>
                    </a:solidFill>
                  </a:tcPr>
                </a:tc>
              </a:tr>
              <a:tr h="812800">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Funktionen zum Sichern auf Disk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smtClean="0">
                          <a:ln>
                            <a:noFill/>
                          </a:ln>
                          <a:solidFill>
                            <a:srgbClr val="7F7F7F"/>
                          </a:solidFill>
                          <a:effectLst/>
                          <a:latin typeface="Calibri" pitchFamily="34" charset="0"/>
                          <a:cs typeface="Arial" pitchFamily="34" charset="0"/>
                          <a:sym typeface="Arial" pitchFamily="34" charset="0"/>
                        </a:rPr>
                        <a:t>Bietet Unterstützung für lokale Festplatten und Netzlaufwerke sowie die Kombination von mehreren Datenträgern zu einem Ziel. Der verwendbare Speicherplatz kann individuell eingeschränkt werden und die Festplattenbereinigung entfernt veraltete Sicherungsdaten und gibt wieder Speicherplatz frei.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r>
              <a:tr h="530225">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Gleichzeitiges Streamen von Daten</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Retrospect 8 streamt Daten an mehrere Disk- oder Bandspeichersysteme zur selben Zeit und unterstützt mehrere Aktivitäten gleichzeitig.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r>
              <a:tr h="765175">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Benutzerdefiniertes Protokollieren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smtClean="0">
                          <a:ln>
                            <a:noFill/>
                          </a:ln>
                          <a:solidFill>
                            <a:srgbClr val="7F7F7F"/>
                          </a:solidFill>
                          <a:effectLst/>
                          <a:latin typeface="Calibri" pitchFamily="34" charset="0"/>
                          <a:cs typeface="Arial" pitchFamily="34" charset="0"/>
                          <a:sym typeface="Arial" pitchFamily="34" charset="0"/>
                        </a:rPr>
                        <a:t>Leistungsstarkes Protokollieren, zum Beispiel der in </a:t>
                      </a:r>
                      <a:r>
                        <a:rPr kumimoji="0" lang="de-DE" sz="1200" b="1" i="1" u="none" strike="noStrike" cap="none" normalizeH="0" baseline="0" noProof="0" smtClean="0">
                          <a:ln>
                            <a:noFill/>
                          </a:ln>
                          <a:solidFill>
                            <a:srgbClr val="7F7F7F"/>
                          </a:solidFill>
                          <a:effectLst/>
                          <a:latin typeface="Calibri" pitchFamily="34" charset="0"/>
                          <a:cs typeface="Arial" pitchFamily="34" charset="0"/>
                          <a:sym typeface="Arial" pitchFamily="34" charset="0"/>
                        </a:rPr>
                        <a:t>n</a:t>
                      </a:r>
                      <a:r>
                        <a:rPr kumimoji="0" lang="de-DE" sz="1200" b="0" i="0" u="none" strike="noStrike" cap="none" normalizeH="0" baseline="0" noProof="0" smtClean="0">
                          <a:ln>
                            <a:noFill/>
                          </a:ln>
                          <a:solidFill>
                            <a:srgbClr val="7F7F7F"/>
                          </a:solidFill>
                          <a:effectLst/>
                          <a:latin typeface="Calibri" pitchFamily="34" charset="0"/>
                          <a:cs typeface="Arial" pitchFamily="34" charset="0"/>
                          <a:sym typeface="Arial" pitchFamily="34" charset="0"/>
                        </a:rPr>
                        <a:t> Tagen nicht gesicherten Quellen, der verfügbaren/belegten Kapazität des Datenträgersatzes, der Leistungsdaten und vielem mehr – für übersichtliche Informationen und bessere Kontrolle.</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r>
              <a:tr h="481013">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Umfangreiche E-Mail-Benachrichtigungen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smtClean="0">
                          <a:ln>
                            <a:noFill/>
                          </a:ln>
                          <a:solidFill>
                            <a:srgbClr val="7F7F7F"/>
                          </a:solidFill>
                          <a:effectLst/>
                          <a:latin typeface="Calibri" pitchFamily="34" charset="0"/>
                          <a:cs typeface="Arial" pitchFamily="34" charset="0"/>
                          <a:sym typeface="Arial" pitchFamily="34" charset="0"/>
                        </a:rPr>
                        <a:t>Informiert über abgeschlossene Vorgänge, Datenträgeranfragen und Warnungen.</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r>
              <a:tr h="479425">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Verschlüsselung von Sicherungsdaten</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smtClean="0">
                          <a:ln>
                            <a:noFill/>
                          </a:ln>
                          <a:solidFill>
                            <a:srgbClr val="7F7F7F"/>
                          </a:solidFill>
                          <a:effectLst/>
                          <a:latin typeface="Calibri" pitchFamily="34" charset="0"/>
                          <a:cs typeface="Arial" pitchFamily="34" charset="0"/>
                          <a:sym typeface="Arial" pitchFamily="34" charset="0"/>
                        </a:rPr>
                        <a:t>Die behördlich zulässige 256-Bit-AES-Verschlüsselung der Sicherungsdaten sorgt für zusätzliche Sicherheit.</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r>
              <a:tr h="871538">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Sicherung von Clients unter Windows Server 2003/2008 und Windows XP/Vista/7	</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Dazu gehören auch Clients, die unter VMware Fusion und Parallels laufen, sowie die Archivierung des Systemstatus und die Sicherung geöffneter Dateien.</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8E8"/>
                    </a:solidFill>
                  </a:tcPr>
                </a:tc>
              </a:tr>
              <a:tr h="457200">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400" b="1" i="0" u="none" strike="noStrike" cap="none" normalizeH="0" baseline="0" noProof="0" smtClean="0">
                          <a:ln>
                            <a:noFill/>
                          </a:ln>
                          <a:solidFill>
                            <a:srgbClr val="7F7F7F"/>
                          </a:solidFill>
                          <a:effectLst/>
                          <a:latin typeface="Calibri" pitchFamily="34" charset="0"/>
                          <a:cs typeface="Arial" pitchFamily="34" charset="0"/>
                          <a:sym typeface="Arial" pitchFamily="34" charset="0"/>
                        </a:rPr>
                        <a:t>iPhone-App</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0" fontAlgn="base" latinLnBrk="0" hangingPunct="0">
                        <a:lnSpc>
                          <a:spcPct val="90000"/>
                        </a:lnSpc>
                        <a:spcBef>
                          <a:spcPct val="50000"/>
                        </a:spcBef>
                        <a:spcAft>
                          <a:spcPct val="0"/>
                        </a:spcAft>
                        <a:buClrTx/>
                        <a:buSzTx/>
                        <a:buFontTx/>
                        <a:buNone/>
                        <a:tabLst/>
                      </a:pPr>
                      <a:r>
                        <a:rPr kumimoji="0" lang="de-DE" sz="1200" b="0" i="0" u="none" strike="noStrike" cap="none" normalizeH="0" baseline="0" noProof="0" dirty="0" smtClean="0">
                          <a:ln>
                            <a:noFill/>
                          </a:ln>
                          <a:solidFill>
                            <a:srgbClr val="7F7F7F"/>
                          </a:solidFill>
                          <a:effectLst/>
                          <a:latin typeface="Calibri" pitchFamily="34" charset="0"/>
                          <a:cs typeface="Arial" pitchFamily="34" charset="0"/>
                          <a:sym typeface="Arial" pitchFamily="34" charset="0"/>
                        </a:rPr>
                        <a:t>Die kostenlose iPhone-App dient zur Remote-Überwachung mehrerer Retrospect-Server.</a:t>
                      </a:r>
                    </a:p>
                  </a:txBody>
                  <a:tcPr marL="73152" marR="73152" marT="73161" marB="73161"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1763" y="165100"/>
            <a:ext cx="6280150" cy="863600"/>
          </a:xfrm>
        </p:spPr>
        <p:txBody>
          <a:bodyPr/>
          <a:lstStyle/>
          <a:p>
            <a:pPr marL="342900" indent="-342900">
              <a:lnSpc>
                <a:spcPct val="90000"/>
              </a:lnSpc>
            </a:pPr>
            <a:r>
              <a:rPr lang="de-DE" smtClean="0">
                <a:solidFill>
                  <a:srgbClr val="000000"/>
                </a:solidFill>
                <a:sym typeface="Arial" pitchFamily="34" charset="0"/>
              </a:rPr>
              <a:t>Neue Technologien in Retrospect 8</a:t>
            </a:r>
          </a:p>
        </p:txBody>
      </p:sp>
      <p:sp>
        <p:nvSpPr>
          <p:cNvPr id="22531" name="Content Placeholder 2"/>
          <p:cNvSpPr>
            <a:spLocks noGrp="1"/>
          </p:cNvSpPr>
          <p:nvPr>
            <p:ph idx="1"/>
          </p:nvPr>
        </p:nvSpPr>
        <p:spPr>
          <a:xfrm>
            <a:off x="171450" y="1360488"/>
            <a:ext cx="8229600" cy="4822825"/>
          </a:xfrm>
        </p:spPr>
        <p:txBody>
          <a:bodyPr/>
          <a:lstStyle/>
          <a:p>
            <a:pPr>
              <a:lnSpc>
                <a:spcPct val="80000"/>
              </a:lnSpc>
            </a:pPr>
            <a:r>
              <a:rPr lang="de-DE" sz="2000" b="1" dirty="0" smtClean="0">
                <a:sym typeface="Arial" pitchFamily="34" charset="0"/>
              </a:rPr>
              <a:t>Separate Verwaltungskonsole und Engine-Komponenten</a:t>
            </a:r>
          </a:p>
          <a:p>
            <a:pPr lvl="1">
              <a:lnSpc>
                <a:spcPct val="80000"/>
              </a:lnSpc>
            </a:pPr>
            <a:r>
              <a:rPr lang="de-DE" sz="1600" dirty="0" smtClean="0">
                <a:sym typeface="Arial" pitchFamily="34" charset="0"/>
              </a:rPr>
              <a:t>Die </a:t>
            </a:r>
            <a:r>
              <a:rPr lang="de-DE" sz="1600" i="1" dirty="0" smtClean="0">
                <a:sym typeface="Arial" pitchFamily="34" charset="0"/>
              </a:rPr>
              <a:t>Retrospect-Engine</a:t>
            </a:r>
            <a:r>
              <a:rPr lang="de-DE" sz="1600" dirty="0" smtClean="0">
                <a:sym typeface="Arial" pitchFamily="34" charset="0"/>
              </a:rPr>
              <a:t>, die alle Sicherungs- und Wiederherstellungsvorgänge ausführt, startet beim Booten des Systems automatisch und läuft im Hintergrund als UNIX-Root-Prozess. Ein Computer, auf dem die Retrospect-Engine ausgeführt wird, wird als </a:t>
            </a:r>
            <a:r>
              <a:rPr lang="de-DE" sz="1600" i="1" dirty="0" smtClean="0">
                <a:sym typeface="Arial" pitchFamily="34" charset="0"/>
              </a:rPr>
              <a:t>Retrospect-Server</a:t>
            </a:r>
            <a:r>
              <a:rPr lang="de-DE" sz="1600" dirty="0" smtClean="0">
                <a:sym typeface="Arial" pitchFamily="34" charset="0"/>
              </a:rPr>
              <a:t> bezeichnet.</a:t>
            </a:r>
          </a:p>
          <a:p>
            <a:pPr lvl="1">
              <a:lnSpc>
                <a:spcPct val="80000"/>
              </a:lnSpc>
            </a:pPr>
            <a:r>
              <a:rPr lang="de-DE" sz="1600" dirty="0" smtClean="0">
                <a:sym typeface="Arial" pitchFamily="34" charset="0"/>
              </a:rPr>
              <a:t>Die Retrospect-Anwendung (als </a:t>
            </a:r>
            <a:r>
              <a:rPr lang="de-DE" sz="1600" i="1" dirty="0" smtClean="0">
                <a:sym typeface="Arial" pitchFamily="34" charset="0"/>
              </a:rPr>
              <a:t>Retrospect-Konsole</a:t>
            </a:r>
            <a:r>
              <a:rPr lang="de-DE" sz="1600" dirty="0" smtClean="0">
                <a:sym typeface="Arial" pitchFamily="34" charset="0"/>
              </a:rPr>
              <a:t> bezeichnet) läuft in der Benutzerumgebung und dient zum Verwalten und Überwachen der Retrospect-Engine.</a:t>
            </a:r>
          </a:p>
          <a:p>
            <a:pPr>
              <a:lnSpc>
                <a:spcPct val="80000"/>
              </a:lnSpc>
            </a:pPr>
            <a:r>
              <a:rPr lang="de-DE" sz="2000" b="1" dirty="0" smtClean="0">
                <a:sym typeface="Arial" pitchFamily="34" charset="0"/>
              </a:rPr>
              <a:t>„Monitorlose“ Sicherungen</a:t>
            </a:r>
          </a:p>
          <a:p>
            <a:pPr lvl="1">
              <a:lnSpc>
                <a:spcPct val="80000"/>
              </a:lnSpc>
            </a:pPr>
            <a:r>
              <a:rPr lang="de-DE" sz="1600" dirty="0" smtClean="0">
                <a:sym typeface="Arial" pitchFamily="34" charset="0"/>
              </a:rPr>
              <a:t>Die Anwendung der Retrospect-Konsole ist nicht unbedingt erforderlich, um Sicherungen durchzuführen.</a:t>
            </a:r>
          </a:p>
          <a:p>
            <a:pPr>
              <a:lnSpc>
                <a:spcPct val="80000"/>
              </a:lnSpc>
            </a:pPr>
            <a:r>
              <a:rPr lang="de-DE" sz="2000" b="1" dirty="0" smtClean="0">
                <a:sym typeface="Arial" pitchFamily="34" charset="0"/>
              </a:rPr>
              <a:t>Verwaltung von mehreren Retrospect-Servern</a:t>
            </a:r>
          </a:p>
          <a:p>
            <a:pPr lvl="1">
              <a:lnSpc>
                <a:spcPct val="80000"/>
              </a:lnSpc>
            </a:pPr>
            <a:r>
              <a:rPr lang="de-DE" sz="1600" dirty="0" smtClean="0">
                <a:sym typeface="Arial" pitchFamily="34" charset="0"/>
              </a:rPr>
              <a:t>Die Retrospect-Konsole muss nicht auf demselben Computer installiert werden wie die Engine. Jede Konsole kann sich mit mehreren Retrospect-Engines verbinden und diese verwalten.</a:t>
            </a:r>
          </a:p>
          <a:p>
            <a:pPr>
              <a:lnSpc>
                <a:spcPct val="80000"/>
              </a:lnSpc>
            </a:pPr>
            <a:r>
              <a:rPr lang="de-DE" sz="2000" b="1" dirty="0" smtClean="0">
                <a:sym typeface="Arial" pitchFamily="34" charset="0"/>
              </a:rPr>
              <a:t>Mehrere gleichzeitige Sicherungs-, Kopier-, Wiederherstellungs- und Dienstprogrammaktivitäten</a:t>
            </a:r>
          </a:p>
          <a:p>
            <a:pPr lvl="1">
              <a:lnSpc>
                <a:spcPct val="80000"/>
              </a:lnSpc>
            </a:pPr>
            <a:r>
              <a:rPr lang="de-DE" sz="1600" dirty="0" smtClean="0">
                <a:sym typeface="Arial" pitchFamily="34" charset="0"/>
              </a:rPr>
              <a:t>Für jede Sicherungsaktivität ist ein eindeutiges Ziel erforderlich.</a:t>
            </a:r>
          </a:p>
          <a:p>
            <a:pPr lvl="1">
              <a:lnSpc>
                <a:spcPct val="80000"/>
              </a:lnSpc>
            </a:pPr>
            <a:r>
              <a:rPr lang="de-DE" sz="1600" dirty="0" smtClean="0">
                <a:sym typeface="Arial" pitchFamily="34" charset="0"/>
              </a:rPr>
              <a:t>Wiederherstellungen können von Datenträgersätzen durchgeführt werden, die für Sicherungen verwendet werden.</a:t>
            </a:r>
          </a:p>
          <a:p>
            <a:pPr lvl="1">
              <a:lnSpc>
                <a:spcPct val="80000"/>
              </a:lnSpc>
            </a:pPr>
            <a:r>
              <a:rPr lang="de-DE" sz="1600" dirty="0" smtClean="0">
                <a:sym typeface="Arial" pitchFamily="34" charset="0"/>
              </a:rPr>
              <a:t>Damit Aktivitäten nacheinander durchgeführt werden, muss ihnen derselbe </a:t>
            </a:r>
            <a:r>
              <a:rPr lang="de-DE" sz="1600" i="1" dirty="0" smtClean="0">
                <a:sym typeface="Arial" pitchFamily="34" charset="0"/>
              </a:rPr>
              <a:t>Aktivitäts-Thread</a:t>
            </a:r>
            <a:r>
              <a:rPr lang="de-DE" sz="1600" dirty="0" smtClean="0">
                <a:sym typeface="Arial" pitchFamily="34" charset="0"/>
              </a:rPr>
              <a:t> zugewiesen werden.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1763" y="165100"/>
            <a:ext cx="8154987" cy="863600"/>
          </a:xfrm>
        </p:spPr>
        <p:txBody>
          <a:bodyPr/>
          <a:lstStyle/>
          <a:p>
            <a:pPr marL="342900" indent="-342900">
              <a:lnSpc>
                <a:spcPct val="90000"/>
              </a:lnSpc>
            </a:pPr>
            <a:r>
              <a:rPr lang="de-DE" smtClean="0">
                <a:solidFill>
                  <a:srgbClr val="000000"/>
                </a:solidFill>
                <a:sym typeface="Arial" pitchFamily="34" charset="0"/>
              </a:rPr>
              <a:t>Weitere neue Technologien in Retrospect 8</a:t>
            </a:r>
          </a:p>
        </p:txBody>
      </p:sp>
      <p:sp>
        <p:nvSpPr>
          <p:cNvPr id="23555" name="Content Placeholder 2"/>
          <p:cNvSpPr>
            <a:spLocks noGrp="1"/>
          </p:cNvSpPr>
          <p:nvPr>
            <p:ph idx="1"/>
          </p:nvPr>
        </p:nvSpPr>
        <p:spPr>
          <a:xfrm>
            <a:off x="171450" y="1141413"/>
            <a:ext cx="8229600" cy="4902200"/>
          </a:xfrm>
        </p:spPr>
        <p:txBody>
          <a:bodyPr/>
          <a:lstStyle/>
          <a:p>
            <a:pPr>
              <a:lnSpc>
                <a:spcPct val="80000"/>
              </a:lnSpc>
            </a:pPr>
            <a:r>
              <a:rPr lang="de-DE" sz="2000" b="1" dirty="0" smtClean="0">
                <a:sym typeface="Arial" pitchFamily="34" charset="0"/>
              </a:rPr>
              <a:t>Gestaffelte Sicherungen: D2D2D (Disk-zu-Disk-zu-Disk), D2D2T (Disk-zu-Disk-zu-Band), D2D2Anything (Disk-zu-Disk-zu-beliebiger Datenträger)</a:t>
            </a:r>
          </a:p>
          <a:p>
            <a:pPr lvl="1">
              <a:lnSpc>
                <a:spcPct val="80000"/>
              </a:lnSpc>
            </a:pPr>
            <a:r>
              <a:rPr lang="de-DE" sz="1600" dirty="0" smtClean="0">
                <a:sym typeface="Arial" pitchFamily="34" charset="0"/>
              </a:rPr>
              <a:t>Die neuen Skripts zum Kopieren von Datenträgersätzen und Sicherungen kopieren Daten von einem Datenträgersatz auf einen anderen.</a:t>
            </a:r>
          </a:p>
          <a:p>
            <a:pPr lvl="1">
              <a:lnSpc>
                <a:spcPct val="80000"/>
              </a:lnSpc>
            </a:pPr>
            <a:r>
              <a:rPr lang="de-DE" sz="1600" dirty="0" smtClean="0">
                <a:sym typeface="Arial" pitchFamily="34" charset="0"/>
              </a:rPr>
              <a:t>Die Retrospect-Technologie für intelligente inkrementelle Sicherungen kopiert nur Dateien, die noch nicht auf dem Zieldatenträger vorhanden sind, wodurch Dateien nur einmal gesichert und Duplikate auf Dateiebene vermieden werden.</a:t>
            </a:r>
          </a:p>
          <a:p>
            <a:pPr lvl="1">
              <a:lnSpc>
                <a:spcPct val="80000"/>
              </a:lnSpc>
            </a:pPr>
            <a:r>
              <a:rPr lang="de-DE" sz="1600" dirty="0" smtClean="0">
                <a:sym typeface="Arial" pitchFamily="34" charset="0"/>
              </a:rPr>
              <a:t>Wiederherstellungen können direkt von jedem Datenträgersatz durchgeführt werden.</a:t>
            </a:r>
          </a:p>
          <a:p>
            <a:pPr>
              <a:lnSpc>
                <a:spcPct val="80000"/>
              </a:lnSpc>
            </a:pPr>
            <a:r>
              <a:rPr lang="de-DE" sz="2000" b="1" dirty="0" smtClean="0">
                <a:sym typeface="Arial" pitchFamily="34" charset="0"/>
              </a:rPr>
              <a:t>Disk-Datenträgersätze mit Reinigungsfunktion (Ersetzen von Wechsellaufwerken)</a:t>
            </a:r>
          </a:p>
          <a:p>
            <a:pPr lvl="1">
              <a:lnSpc>
                <a:spcPct val="80000"/>
              </a:lnSpc>
            </a:pPr>
            <a:r>
              <a:rPr lang="de-DE" sz="1600" dirty="0" smtClean="0">
                <a:sym typeface="Arial" pitchFamily="34" charset="0"/>
              </a:rPr>
              <a:t>Direkt und über das Netzwerk verbundene Speichervolumen können für die Datensicherung zu logischen Containern zusammengeschlossen werden. Vom Administrator festgelegte Kontingente pro Volumen ermöglichen eine Weitergabe von Dateien an andere Anwendungen.</a:t>
            </a:r>
          </a:p>
          <a:p>
            <a:pPr lvl="1">
              <a:lnSpc>
                <a:spcPct val="80000"/>
              </a:lnSpc>
            </a:pPr>
            <a:r>
              <a:rPr lang="de-DE" sz="1600" dirty="0" smtClean="0">
                <a:sym typeface="Arial" pitchFamily="34" charset="0"/>
              </a:rPr>
              <a:t>Die optionale </a:t>
            </a:r>
            <a:r>
              <a:rPr lang="de-DE" sz="1600" i="1" dirty="0" smtClean="0">
                <a:sym typeface="Arial" pitchFamily="34" charset="0"/>
              </a:rPr>
              <a:t>Reinigungsfunktion</a:t>
            </a:r>
            <a:r>
              <a:rPr lang="de-DE" sz="1600" dirty="0" smtClean="0">
                <a:sym typeface="Arial" pitchFamily="34" charset="0"/>
              </a:rPr>
              <a:t> entfernt alte Daten vom Datenträger und schafft so bei Bedarf Speicherplatz, um laufende (oder geplante) Sicherungen zuzulassen.</a:t>
            </a:r>
          </a:p>
          <a:p>
            <a:pPr>
              <a:lnSpc>
                <a:spcPct val="80000"/>
              </a:lnSpc>
            </a:pPr>
            <a:r>
              <a:rPr lang="de-DE" sz="2000" b="1" dirty="0" smtClean="0">
                <a:sym typeface="Arial" pitchFamily="34" charset="0"/>
              </a:rPr>
              <a:t>Ermittlung und Authentifizierung von Clients mit öffentlichem/privatem Schlüssel</a:t>
            </a:r>
          </a:p>
          <a:p>
            <a:pPr lvl="1">
              <a:lnSpc>
                <a:spcPct val="80000"/>
              </a:lnSpc>
            </a:pPr>
            <a:r>
              <a:rPr lang="de-DE" sz="1600" dirty="0" smtClean="0">
                <a:sym typeface="Arial" pitchFamily="34" charset="0"/>
              </a:rPr>
              <a:t>Clients mit dem passenden privaten Schlüssel werden automatisch erkannt und angemeldet.</a:t>
            </a:r>
          </a:p>
          <a:p>
            <a:pPr>
              <a:lnSpc>
                <a:spcPct val="80000"/>
              </a:lnSpc>
            </a:pPr>
            <a:r>
              <a:rPr lang="de-DE" sz="2000" b="1" dirty="0" smtClean="0">
                <a:sym typeface="Arial" pitchFamily="34" charset="0"/>
              </a:rPr>
              <a:t>Benutzerdefinierte Ansichten/Protokolle</a:t>
            </a:r>
          </a:p>
          <a:p>
            <a:pPr lvl="1">
              <a:lnSpc>
                <a:spcPct val="80000"/>
              </a:lnSpc>
            </a:pPr>
            <a:r>
              <a:rPr lang="de-DE" sz="1600" dirty="0" smtClean="0">
                <a:sym typeface="Arial" pitchFamily="34" charset="0"/>
              </a:rPr>
              <a:t>Sortieren, Ein-/Ausblenden, neu Anordnen und Speichern jeder Listenansicht.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131763" y="165100"/>
            <a:ext cx="7308850" cy="863600"/>
          </a:xfrm>
        </p:spPr>
        <p:txBody>
          <a:bodyPr/>
          <a:lstStyle/>
          <a:p>
            <a:pPr marL="342900" indent="-342900">
              <a:lnSpc>
                <a:spcPct val="90000"/>
              </a:lnSpc>
            </a:pPr>
            <a:r>
              <a:rPr lang="en-US" smtClean="0">
                <a:solidFill>
                  <a:srgbClr val="000000"/>
                </a:solidFill>
                <a:sym typeface="Arial" pitchFamily="34" charset="0"/>
              </a:rPr>
              <a:t>Komponenten der Retrospect 8-Konsole</a:t>
            </a:r>
          </a:p>
        </p:txBody>
      </p:sp>
      <p:pic>
        <p:nvPicPr>
          <p:cNvPr id="24582" name="Picture 6" descr="Untitled-1"/>
          <p:cNvPicPr>
            <a:picLocks noChangeAspect="1" noChangeArrowheads="1"/>
          </p:cNvPicPr>
          <p:nvPr/>
        </p:nvPicPr>
        <p:blipFill>
          <a:blip r:embed="rId2"/>
          <a:srcRect/>
          <a:stretch>
            <a:fillRect/>
          </a:stretch>
        </p:blipFill>
        <p:spPr bwMode="auto">
          <a:xfrm>
            <a:off x="57150" y="930275"/>
            <a:ext cx="8875713" cy="5299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2"/>
          <a:srcRect/>
          <a:stretch>
            <a:fillRect/>
          </a:stretch>
        </p:blipFill>
        <p:spPr bwMode="auto">
          <a:xfrm>
            <a:off x="5840413" y="1400175"/>
            <a:ext cx="2743200" cy="4457700"/>
          </a:xfrm>
          <a:prstGeom prst="rect">
            <a:avLst/>
          </a:prstGeom>
          <a:noFill/>
          <a:ln w="9525">
            <a:noFill/>
            <a:miter lim="800000"/>
            <a:headEnd/>
            <a:tailEnd/>
          </a:ln>
        </p:spPr>
      </p:pic>
      <p:sp>
        <p:nvSpPr>
          <p:cNvPr id="5" name="TextBox 4"/>
          <p:cNvSpPr txBox="1"/>
          <p:nvPr/>
        </p:nvSpPr>
        <p:spPr>
          <a:xfrm>
            <a:off x="169863" y="1365250"/>
            <a:ext cx="5441950" cy="5002908"/>
          </a:xfrm>
          <a:prstGeom prst="rect">
            <a:avLst/>
          </a:prstGeom>
          <a:noFill/>
        </p:spPr>
        <p:txBody>
          <a:bodyPr>
            <a:spAutoFit/>
          </a:bodyPr>
          <a:lstStyle/>
          <a:p>
            <a:pPr eaLnBrk="0" hangingPunct="0">
              <a:lnSpc>
                <a:spcPct val="95000"/>
              </a:lnSpc>
              <a:buSzPct val="100000"/>
            </a:pPr>
            <a:r>
              <a:rPr lang="de-DE" b="1" dirty="0" smtClean="0">
                <a:solidFill>
                  <a:srgbClr val="7F7F7F"/>
                </a:solidFill>
                <a:latin typeface="Calibri" pitchFamily="34" charset="0"/>
                <a:sym typeface="Arial" pitchFamily="34" charset="0"/>
              </a:rPr>
              <a:t>Neu! Mit der Retrospect-App für iPhone und iPod Touch ist ein Anmelden an einem oder mehreren Retrospect-Servern möglich, um deren Sicherungs- und Wiederherstellungsaktivitäten einfach über eine WiFi- oder UMTS-Netzwerkverbindung zu überwachen.</a:t>
            </a:r>
          </a:p>
          <a:p>
            <a:pPr eaLnBrk="0" hangingPunct="0">
              <a:lnSpc>
                <a:spcPct val="80000"/>
              </a:lnSpc>
              <a:buSzPct val="100000"/>
            </a:pPr>
            <a:r>
              <a:rPr lang="de-DE" sz="1600" dirty="0" smtClean="0">
                <a:solidFill>
                  <a:srgbClr val="7F7F7F"/>
                </a:solidFill>
                <a:latin typeface="Calibri" pitchFamily="34" charset="0"/>
                <a:sym typeface="Arial" pitchFamily="34" charset="0"/>
              </a:rPr>
              <a:t> </a:t>
            </a:r>
          </a:p>
          <a:p>
            <a:pPr marL="285750" indent="-285750" eaLnBrk="0" hangingPunct="0">
              <a:lnSpc>
                <a:spcPct val="80000"/>
              </a:lnSpc>
              <a:buClr>
                <a:srgbClr val="7F7F7F"/>
              </a:buClr>
              <a:buSzPct val="110000"/>
              <a:buFont typeface="Calibri" pitchFamily="34" charset="0"/>
              <a:buChar char="•"/>
            </a:pPr>
            <a:r>
              <a:rPr lang="de-DE" sz="1600" dirty="0" smtClean="0">
                <a:solidFill>
                  <a:srgbClr val="7F7F7F"/>
                </a:solidFill>
                <a:latin typeface="Calibri" pitchFamily="34" charset="0"/>
                <a:sym typeface="Arial" pitchFamily="34" charset="0"/>
              </a:rPr>
              <a:t>Die Verbindung mit dem WiFi- oder UMTS-Netzwerk erfolgt über TCP/IP. </a:t>
            </a:r>
          </a:p>
          <a:p>
            <a:pPr marL="285750" indent="-285750" eaLnBrk="0" hangingPunct="0">
              <a:lnSpc>
                <a:spcPct val="80000"/>
              </a:lnSpc>
              <a:buClr>
                <a:srgbClr val="7F7F7F"/>
              </a:buClr>
              <a:buSzPct val="110000"/>
              <a:buFont typeface="Calibri" pitchFamily="34" charset="0"/>
              <a:buChar char="•"/>
            </a:pPr>
            <a:r>
              <a:rPr lang="de-DE" sz="1600" dirty="0" smtClean="0">
                <a:solidFill>
                  <a:srgbClr val="7F7F7F"/>
                </a:solidFill>
                <a:latin typeface="Calibri" pitchFamily="34" charset="0"/>
                <a:sym typeface="Arial" pitchFamily="34" charset="0"/>
              </a:rPr>
              <a:t>Ansicht aller Aktivitäten oder Filtern, um nur die geplanten, anstehenden, laufenden oder vergangenen Aktivitäten anzuzeigen. </a:t>
            </a:r>
          </a:p>
          <a:p>
            <a:pPr marL="285750" indent="-285750" eaLnBrk="0" hangingPunct="0">
              <a:lnSpc>
                <a:spcPct val="80000"/>
              </a:lnSpc>
              <a:buClr>
                <a:srgbClr val="7F7F7F"/>
              </a:buClr>
              <a:buFont typeface="Calibri" pitchFamily="34" charset="0"/>
              <a:buChar char="•"/>
            </a:pPr>
            <a:r>
              <a:rPr lang="de-DE" sz="1600" dirty="0" smtClean="0">
                <a:solidFill>
                  <a:srgbClr val="7F7F7F"/>
                </a:solidFill>
                <a:latin typeface="Calibri" pitchFamily="34" charset="0"/>
                <a:sym typeface="Arial" pitchFamily="34" charset="0"/>
              </a:rPr>
              <a:t>Über eine Konsolenansicht kann der Status aller </a:t>
            </a:r>
            <a:br>
              <a:rPr lang="de-DE" sz="1600" dirty="0" smtClean="0">
                <a:solidFill>
                  <a:srgbClr val="7F7F7F"/>
                </a:solidFill>
                <a:latin typeface="Calibri" pitchFamily="34" charset="0"/>
                <a:sym typeface="Arial" pitchFamily="34" charset="0"/>
              </a:rPr>
            </a:br>
            <a:r>
              <a:rPr lang="de-DE" sz="1600" dirty="0" smtClean="0">
                <a:solidFill>
                  <a:srgbClr val="7F7F7F"/>
                </a:solidFill>
                <a:latin typeface="Calibri" pitchFamily="34" charset="0"/>
                <a:sym typeface="Arial" pitchFamily="34" charset="0"/>
              </a:rPr>
              <a:t>überwachten Retrospect-Server </a:t>
            </a:r>
            <a:r>
              <a:rPr lang="de-DE" sz="1600" dirty="0">
                <a:solidFill>
                  <a:srgbClr val="7F7F7F"/>
                </a:solidFill>
                <a:latin typeface="Calibri" pitchFamily="34" charset="0"/>
                <a:sym typeface="Arial" pitchFamily="34" charset="0"/>
              </a:rPr>
              <a:t>auf </a:t>
            </a:r>
            <a:r>
              <a:rPr lang="de-DE" sz="1600" dirty="0" smtClean="0">
                <a:solidFill>
                  <a:srgbClr val="7F7F7F"/>
                </a:solidFill>
                <a:latin typeface="Calibri" pitchFamily="34" charset="0"/>
                <a:sym typeface="Arial" pitchFamily="34" charset="0"/>
              </a:rPr>
              <a:t>einen </a:t>
            </a:r>
            <a:r>
              <a:rPr lang="de-DE" sz="1600" dirty="0">
                <a:solidFill>
                  <a:srgbClr val="7F7F7F"/>
                </a:solidFill>
                <a:latin typeface="Calibri" pitchFamily="34" charset="0"/>
                <a:sym typeface="Arial" pitchFamily="34" charset="0"/>
              </a:rPr>
              <a:t>Blick </a:t>
            </a:r>
            <a:r>
              <a:rPr lang="de-DE" sz="1600" dirty="0" smtClean="0">
                <a:solidFill>
                  <a:srgbClr val="7F7F7F"/>
                </a:solidFill>
                <a:latin typeface="Calibri" pitchFamily="34" charset="0"/>
                <a:sym typeface="Arial" pitchFamily="34" charset="0"/>
              </a:rPr>
              <a:t>eingesehen werden. </a:t>
            </a:r>
          </a:p>
          <a:p>
            <a:pPr marL="285750" indent="-285750" eaLnBrk="0" hangingPunct="0">
              <a:lnSpc>
                <a:spcPct val="80000"/>
              </a:lnSpc>
              <a:buClr>
                <a:srgbClr val="7F7F7F"/>
              </a:buClr>
              <a:buFont typeface="Calibri" pitchFamily="34" charset="0"/>
              <a:buChar char="•"/>
            </a:pPr>
            <a:r>
              <a:rPr lang="de-DE" sz="1600" dirty="0" smtClean="0">
                <a:solidFill>
                  <a:srgbClr val="7F7F7F"/>
                </a:solidFill>
                <a:latin typeface="Calibri" pitchFamily="34" charset="0"/>
                <a:sym typeface="Arial" pitchFamily="34" charset="0"/>
              </a:rPr>
              <a:t>In der Aktivitäten-Ansicht werden Statussymbole und Fortschrittleisten zu aktuell laufenden Aktivitäten angezeigt. </a:t>
            </a:r>
          </a:p>
          <a:p>
            <a:pPr marL="285750" indent="-285750" eaLnBrk="0" hangingPunct="0">
              <a:lnSpc>
                <a:spcPct val="80000"/>
              </a:lnSpc>
              <a:buClr>
                <a:srgbClr val="7F7F7F"/>
              </a:buClr>
              <a:buFont typeface="Calibri" pitchFamily="34" charset="0"/>
              <a:buChar char="•"/>
            </a:pPr>
            <a:r>
              <a:rPr lang="de-DE" sz="1600" dirty="0" smtClean="0">
                <a:solidFill>
                  <a:srgbClr val="7F7F7F"/>
                </a:solidFill>
                <a:latin typeface="Calibri" pitchFamily="34" charset="0"/>
                <a:sym typeface="Arial" pitchFamily="34" charset="0"/>
              </a:rPr>
              <a:t>Die Detailansicht bietet ausführliche Informationen über jede Aktivität,  zum Beispiel Quelle, Ziel, kopierte Dateien, verbleibende Zeit und vieles mehr. </a:t>
            </a:r>
          </a:p>
          <a:p>
            <a:pPr marL="285750" indent="-285750" eaLnBrk="0" hangingPunct="0">
              <a:lnSpc>
                <a:spcPct val="80000"/>
              </a:lnSpc>
              <a:buClr>
                <a:srgbClr val="7F7F7F"/>
              </a:buClr>
              <a:buFont typeface="Calibri" pitchFamily="34" charset="0"/>
              <a:buChar char="•"/>
            </a:pPr>
            <a:r>
              <a:rPr lang="de-DE" sz="1600" dirty="0" smtClean="0">
                <a:solidFill>
                  <a:srgbClr val="7F7F7F"/>
                </a:solidFill>
                <a:latin typeface="Calibri" pitchFamily="34" charset="0"/>
                <a:sym typeface="Arial" pitchFamily="34" charset="0"/>
              </a:rPr>
              <a:t>Die Protokollansicht bietet ein vollständiges Protokoll der Retrospect-Vorgänge für jede Aktivität.</a:t>
            </a:r>
          </a:p>
          <a:p>
            <a:pPr marL="285750" indent="-285750" eaLnBrk="0" hangingPunct="0">
              <a:lnSpc>
                <a:spcPct val="80000"/>
              </a:lnSpc>
              <a:buClr>
                <a:srgbClr val="7F7F7F"/>
              </a:buClr>
              <a:buFont typeface="Calibri" pitchFamily="34" charset="0"/>
              <a:buChar char="•"/>
            </a:pPr>
            <a:r>
              <a:rPr lang="de-DE" sz="1600" dirty="0" smtClean="0">
                <a:solidFill>
                  <a:srgbClr val="7F7F7F"/>
                </a:solidFill>
                <a:latin typeface="Calibri" pitchFamily="34" charset="0"/>
                <a:sym typeface="Arial" pitchFamily="34" charset="0"/>
              </a:rPr>
              <a:t>Unterstützung der Überwachung von Retrospect 7.7 für Windows in Kürze.</a:t>
            </a:r>
            <a:endParaRPr lang="de-DE" sz="1600" dirty="0">
              <a:solidFill>
                <a:srgbClr val="7F7F7F"/>
              </a:solidFill>
              <a:latin typeface="Calibri" pitchFamily="34" charset="0"/>
              <a:sym typeface="Arial" pitchFamily="34" charset="0"/>
            </a:endParaRPr>
          </a:p>
        </p:txBody>
      </p:sp>
      <p:sp>
        <p:nvSpPr>
          <p:cNvPr id="25604" name="Title 1"/>
          <p:cNvSpPr>
            <a:spLocks noGrp="1"/>
          </p:cNvSpPr>
          <p:nvPr>
            <p:ph type="title"/>
          </p:nvPr>
        </p:nvSpPr>
        <p:spPr>
          <a:xfrm>
            <a:off x="131763" y="176213"/>
            <a:ext cx="7366000" cy="863600"/>
          </a:xfrm>
        </p:spPr>
        <p:txBody>
          <a:bodyPr/>
          <a:lstStyle/>
          <a:p>
            <a:pPr marL="342900" indent="-342900">
              <a:lnSpc>
                <a:spcPct val="90000"/>
              </a:lnSpc>
            </a:pPr>
            <a:r>
              <a:rPr lang="de-DE" dirty="0" smtClean="0">
                <a:solidFill>
                  <a:srgbClr val="000000"/>
                </a:solidFill>
                <a:sym typeface="Arial" pitchFamily="34" charset="0"/>
              </a:rPr>
              <a:t>Roxio Retrospect-App für iPhone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60338" y="41275"/>
            <a:ext cx="6875462" cy="1143000"/>
          </a:xfrm>
        </p:spPr>
        <p:txBody>
          <a:bodyPr/>
          <a:lstStyle/>
          <a:p>
            <a:pPr marL="342900" indent="-342900">
              <a:lnSpc>
                <a:spcPct val="90000"/>
              </a:lnSpc>
            </a:pPr>
            <a:r>
              <a:rPr lang="de-DE" smtClean="0">
                <a:solidFill>
                  <a:srgbClr val="000000"/>
                </a:solidFill>
                <a:sym typeface="Arial" pitchFamily="34" charset="0"/>
              </a:rPr>
              <a:t>Wir unterstützen unsere Partner</a:t>
            </a:r>
          </a:p>
        </p:txBody>
      </p:sp>
      <p:sp>
        <p:nvSpPr>
          <p:cNvPr id="6147" name="Rectangle 3"/>
          <p:cNvSpPr>
            <a:spLocks noGrp="1" noChangeArrowheads="1"/>
          </p:cNvSpPr>
          <p:nvPr>
            <p:ph type="body" idx="4294967295"/>
          </p:nvPr>
        </p:nvSpPr>
        <p:spPr>
          <a:xfrm>
            <a:off x="166688" y="1365250"/>
            <a:ext cx="8280400" cy="4894263"/>
          </a:xfrm>
        </p:spPr>
        <p:txBody>
          <a:bodyPr/>
          <a:lstStyle/>
          <a:p>
            <a:pPr>
              <a:spcBef>
                <a:spcPct val="10000"/>
              </a:spcBef>
            </a:pPr>
            <a:r>
              <a:rPr lang="de-DE" sz="1800" b="1" dirty="0" smtClean="0">
                <a:sym typeface="Arial" pitchFamily="34" charset="0"/>
              </a:rPr>
              <a:t>Bei der Erfüllung der Kundenansprüche und der Entwicklung jedes Marktsegments ist die partnerschaftliche Kooperation mit unseren dedizierten Händlern unsere primäre Marketingstrategie.</a:t>
            </a:r>
          </a:p>
          <a:p>
            <a:pPr>
              <a:spcBef>
                <a:spcPct val="10000"/>
              </a:spcBef>
            </a:pPr>
            <a:endParaRPr lang="de-DE" sz="1800" b="1" dirty="0" smtClean="0">
              <a:sym typeface="Arial" pitchFamily="34" charset="0"/>
            </a:endParaRPr>
          </a:p>
          <a:p>
            <a:pPr>
              <a:spcBef>
                <a:spcPct val="10000"/>
              </a:spcBef>
            </a:pPr>
            <a:r>
              <a:rPr lang="de-DE" sz="1800" b="1" dirty="0" smtClean="0">
                <a:sym typeface="Arial" pitchFamily="34" charset="0"/>
              </a:rPr>
              <a:t>Wir unterstützen eine Partnerschaft zum beiderseitigem Vorteil, deren Rentabilität durch folgende Faktoren bestärkt wird:</a:t>
            </a:r>
          </a:p>
          <a:p>
            <a:pPr lvl="1">
              <a:spcBef>
                <a:spcPct val="10000"/>
              </a:spcBef>
              <a:buFont typeface="Calibri" pitchFamily="34" charset="0"/>
              <a:buChar char="–"/>
            </a:pPr>
            <a:r>
              <a:rPr lang="de-DE" sz="1600" b="1" dirty="0" smtClean="0">
                <a:sym typeface="Arial" pitchFamily="34" charset="0"/>
              </a:rPr>
              <a:t>Leichterer Handel</a:t>
            </a:r>
            <a:r>
              <a:rPr lang="de-DE" sz="1600" dirty="0" smtClean="0">
                <a:sym typeface="Arial" pitchFamily="34" charset="0"/>
              </a:rPr>
              <a:t> durch Bereitstellung einer stabilen Infrastruktur und fester Verhaltensregeln</a:t>
            </a:r>
          </a:p>
          <a:p>
            <a:pPr lvl="1">
              <a:spcBef>
                <a:spcPct val="10000"/>
              </a:spcBef>
              <a:buFont typeface="Calibri" pitchFamily="34" charset="0"/>
              <a:buChar char="–"/>
            </a:pPr>
            <a:r>
              <a:rPr lang="de-DE" sz="1600" b="1" dirty="0" smtClean="0">
                <a:sym typeface="Arial" pitchFamily="34" charset="0"/>
              </a:rPr>
              <a:t>Progressive Vergütungen</a:t>
            </a:r>
            <a:r>
              <a:rPr lang="de-DE" sz="1600" dirty="0" smtClean="0">
                <a:sym typeface="Arial" pitchFamily="34" charset="0"/>
              </a:rPr>
              <a:t> für den von einem Partner erzielten Umsatzzuwachs und seine Investition in Roxio</a:t>
            </a:r>
          </a:p>
          <a:p>
            <a:pPr lvl="1">
              <a:spcBef>
                <a:spcPct val="10000"/>
              </a:spcBef>
              <a:buFont typeface="Calibri" pitchFamily="34" charset="0"/>
              <a:buChar char="–"/>
            </a:pPr>
            <a:r>
              <a:rPr lang="de-DE" sz="1600" dirty="0" smtClean="0">
                <a:sym typeface="Arial" pitchFamily="34" charset="0"/>
              </a:rPr>
              <a:t>Zugriff auf das </a:t>
            </a:r>
            <a:r>
              <a:rPr lang="de-DE" sz="1600" b="1" dirty="0" smtClean="0">
                <a:sym typeface="Arial" pitchFamily="34" charset="0"/>
              </a:rPr>
              <a:t>umfangreiche Portfolio</a:t>
            </a:r>
            <a:r>
              <a:rPr lang="de-DE" sz="1600" dirty="0" smtClean="0">
                <a:sym typeface="Arial" pitchFamily="34" charset="0"/>
              </a:rPr>
              <a:t> an branchenführender Speicherhardware, </a:t>
            </a:r>
            <a:br>
              <a:rPr lang="de-DE" sz="1600" dirty="0" smtClean="0">
                <a:sym typeface="Arial" pitchFamily="34" charset="0"/>
              </a:rPr>
            </a:br>
            <a:r>
              <a:rPr lang="de-DE" sz="1600" dirty="0" smtClean="0">
                <a:sym typeface="Arial" pitchFamily="34" charset="0"/>
              </a:rPr>
              <a:t>-software und entsprechender Services</a:t>
            </a:r>
          </a:p>
          <a:p>
            <a:pPr lvl="1">
              <a:spcBef>
                <a:spcPct val="10000"/>
              </a:spcBef>
              <a:buFont typeface="Calibri" pitchFamily="34" charset="0"/>
              <a:buChar char="–"/>
            </a:pPr>
            <a:r>
              <a:rPr lang="de-DE" sz="1600" dirty="0" smtClean="0">
                <a:sym typeface="Arial" pitchFamily="34" charset="0"/>
              </a:rPr>
              <a:t>Marktpräsenz und </a:t>
            </a:r>
            <a:r>
              <a:rPr lang="de-DE" sz="1600" b="1" dirty="0" smtClean="0">
                <a:sym typeface="Arial" pitchFamily="34" charset="0"/>
              </a:rPr>
              <a:t>Weiterentwicklungsmöglichkeiten </a:t>
            </a:r>
            <a:r>
              <a:rPr lang="de-DE" sz="1600" dirty="0" smtClean="0">
                <a:sym typeface="Arial" pitchFamily="34" charset="0"/>
              </a:rPr>
              <a:t>durch die Marktführerschaft von Roxio</a:t>
            </a:r>
          </a:p>
          <a:p>
            <a:pPr>
              <a:spcBef>
                <a:spcPct val="10000"/>
              </a:spcBef>
            </a:pPr>
            <a:endParaRPr lang="de-DE" sz="1600" dirty="0" smtClean="0">
              <a:sym typeface="Arial" pitchFamily="34" charset="0"/>
            </a:endParaRPr>
          </a:p>
          <a:p>
            <a:pPr>
              <a:spcBef>
                <a:spcPct val="10000"/>
              </a:spcBef>
            </a:pPr>
            <a:r>
              <a:rPr lang="de-DE" sz="1800" b="1" dirty="0" smtClean="0">
                <a:sym typeface="Arial" pitchFamily="34" charset="0"/>
              </a:rPr>
              <a:t>Ihr Erfolg ist unser Erfolg!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90538" y="4765675"/>
            <a:ext cx="8161337" cy="1235075"/>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ounded Rectangle 10"/>
          <p:cNvSpPr/>
          <p:nvPr/>
        </p:nvSpPr>
        <p:spPr>
          <a:xfrm>
            <a:off x="490538" y="3325813"/>
            <a:ext cx="8161337" cy="1235075"/>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 name="Rounded Rectangle 1"/>
          <p:cNvSpPr/>
          <p:nvPr/>
        </p:nvSpPr>
        <p:spPr>
          <a:xfrm>
            <a:off x="490538" y="892175"/>
            <a:ext cx="8161337" cy="2205038"/>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820" name="Rectangle 3"/>
          <p:cNvSpPr>
            <a:spLocks noGrp="1" noChangeArrowheads="1"/>
          </p:cNvSpPr>
          <p:nvPr>
            <p:ph type="body" idx="4294967295"/>
          </p:nvPr>
        </p:nvSpPr>
        <p:spPr>
          <a:xfrm>
            <a:off x="1673352" y="1088136"/>
            <a:ext cx="7075170" cy="5452745"/>
          </a:xfrm>
        </p:spPr>
        <p:txBody>
          <a:bodyPr/>
          <a:lstStyle/>
          <a:p>
            <a:pPr marL="0" indent="0">
              <a:spcBef>
                <a:spcPct val="60000"/>
              </a:spcBef>
              <a:buNone/>
            </a:pPr>
            <a:r>
              <a:rPr lang="en-US" sz="2000" b="1" dirty="0" smtClean="0">
                <a:ea typeface="ＭＳ Ｐゴシック" pitchFamily="34" charset="-128"/>
              </a:rPr>
              <a:t>www.retrospect.com/support: </a:t>
            </a:r>
            <a:br>
              <a:rPr lang="en-US" sz="2000" b="1" dirty="0" smtClean="0">
                <a:ea typeface="ＭＳ Ｐゴシック" pitchFamily="34" charset="-128"/>
              </a:rPr>
            </a:br>
            <a:r>
              <a:rPr lang="de-DE" sz="2000" b="1" dirty="0" smtClean="0">
                <a:ea typeface="ＭＳ Ｐゴシック" pitchFamily="34" charset="-128"/>
              </a:rPr>
              <a:t>Weitere kostenlose Online-Ressourcen</a:t>
            </a:r>
            <a:endParaRPr lang="de-DE" sz="2000" b="1" dirty="0" smtClean="0">
              <a:ea typeface="ＭＳ Ｐゴシック" pitchFamily="34" charset="-128"/>
              <a:sym typeface="Arial" pitchFamily="34" charset="0"/>
            </a:endParaRPr>
          </a:p>
          <a:p>
            <a:pPr marL="0" indent="0">
              <a:spcBef>
                <a:spcPts val="1000"/>
              </a:spcBef>
              <a:buFont typeface="Arial" pitchFamily="34" charset="0"/>
              <a:buNone/>
            </a:pPr>
            <a:r>
              <a:rPr lang="de-DE" sz="2000" dirty="0" smtClean="0">
                <a:sym typeface="Arial" pitchFamily="34" charset="0"/>
              </a:rPr>
              <a:t>Kostenloses Produkttraining als Video.</a:t>
            </a:r>
          </a:p>
          <a:p>
            <a:pPr marL="0" lvl="1" indent="0">
              <a:spcBef>
                <a:spcPts val="1000"/>
              </a:spcBef>
              <a:buFont typeface="Arial" pitchFamily="34" charset="0"/>
              <a:buNone/>
            </a:pPr>
            <a:r>
              <a:rPr lang="de-DE" sz="2000" dirty="0" smtClean="0">
                <a:sym typeface="Arial" pitchFamily="34" charset="0"/>
              </a:rPr>
              <a:t>Knowledgebase</a:t>
            </a:r>
          </a:p>
          <a:p>
            <a:pPr marL="0" lvl="1" indent="0">
              <a:spcBef>
                <a:spcPts val="1000"/>
              </a:spcBef>
              <a:buFont typeface="Arial" pitchFamily="34" charset="0"/>
              <a:buNone/>
            </a:pPr>
            <a:r>
              <a:rPr lang="de-DE" sz="2000" dirty="0" smtClean="0">
                <a:sym typeface="Arial" pitchFamily="34" charset="0"/>
              </a:rPr>
              <a:t>Foren</a:t>
            </a:r>
          </a:p>
          <a:p>
            <a:pPr marL="0" lvl="1" indent="0">
              <a:spcBef>
                <a:spcPct val="60000"/>
              </a:spcBef>
              <a:buFont typeface="Wingdings" pitchFamily="2" charset="2"/>
              <a:buChar char="§"/>
            </a:pPr>
            <a:endParaRPr lang="de-DE" sz="1500" dirty="0" smtClean="0">
              <a:sym typeface="Arial" pitchFamily="34" charset="0"/>
            </a:endParaRPr>
          </a:p>
          <a:p>
            <a:pPr marL="0" lvl="1" indent="0">
              <a:spcBef>
                <a:spcPct val="60000"/>
              </a:spcBef>
              <a:buNone/>
            </a:pPr>
            <a:r>
              <a:rPr lang="de-DE" sz="2000" b="1" dirty="0" smtClean="0">
                <a:sym typeface="Arial" pitchFamily="34" charset="0"/>
              </a:rPr>
              <a:t>Vertriebshotline: </a:t>
            </a:r>
            <a:r>
              <a:rPr lang="en-US" sz="2000" dirty="0" smtClean="0">
                <a:ea typeface="ＭＳ Ｐゴシック" pitchFamily="34" charset="-128"/>
              </a:rPr>
              <a:t>877-204-3267</a:t>
            </a:r>
            <a:endParaRPr lang="de-DE" sz="2000" i="1" dirty="0" smtClean="0">
              <a:sym typeface="Arial" pitchFamily="34" charset="0"/>
            </a:endParaRPr>
          </a:p>
          <a:p>
            <a:pPr marL="0" lvl="1" indent="0">
              <a:spcBef>
                <a:spcPct val="60000"/>
              </a:spcBef>
              <a:buFont typeface="Arial" pitchFamily="34" charset="0"/>
              <a:buNone/>
            </a:pPr>
            <a:r>
              <a:rPr lang="de-DE" sz="2000" dirty="0" smtClean="0">
                <a:sym typeface="Arial" pitchFamily="34" charset="0"/>
              </a:rPr>
              <a:t>Fragen, Angebote</a:t>
            </a:r>
          </a:p>
          <a:p>
            <a:pPr marL="0" lvl="1" indent="0">
              <a:spcBef>
                <a:spcPct val="60000"/>
              </a:spcBef>
              <a:buFont typeface="Arial" pitchFamily="34" charset="0"/>
              <a:buNone/>
            </a:pPr>
            <a:endParaRPr lang="de-DE" sz="2000" dirty="0" smtClean="0">
              <a:sym typeface="Arial" pitchFamily="34" charset="0"/>
            </a:endParaRPr>
          </a:p>
          <a:p>
            <a:pPr marL="0" indent="0">
              <a:spcBef>
                <a:spcPct val="40000"/>
              </a:spcBef>
              <a:buNone/>
            </a:pPr>
            <a:r>
              <a:rPr lang="en-US" sz="2000" b="1" dirty="0" smtClean="0">
                <a:ea typeface="ＭＳ Ｐゴシック" pitchFamily="34" charset="-128"/>
              </a:rPr>
              <a:t>werner_walter@roxio.com</a:t>
            </a:r>
            <a:endParaRPr lang="de-DE" sz="2000" b="1" dirty="0" smtClean="0">
              <a:sym typeface="Arial" pitchFamily="34" charset="0"/>
            </a:endParaRPr>
          </a:p>
          <a:p>
            <a:pPr marL="0" indent="0">
              <a:spcBef>
                <a:spcPct val="40000"/>
              </a:spcBef>
              <a:buNone/>
            </a:pPr>
            <a:r>
              <a:rPr lang="de-DE" sz="2000" dirty="0" smtClean="0">
                <a:sym typeface="Arial" pitchFamily="34" charset="0"/>
              </a:rPr>
              <a:t>Konferenzanrufe, Fragen, Angebote</a:t>
            </a:r>
          </a:p>
        </p:txBody>
      </p:sp>
      <p:sp>
        <p:nvSpPr>
          <p:cNvPr id="27654" name="Rectangle 2"/>
          <p:cNvSpPr>
            <a:spLocks noGrp="1" noChangeArrowheads="1"/>
          </p:cNvSpPr>
          <p:nvPr>
            <p:ph type="title" idx="4294967295"/>
          </p:nvPr>
        </p:nvSpPr>
        <p:spPr>
          <a:xfrm>
            <a:off x="160338" y="285750"/>
            <a:ext cx="5062537" cy="592138"/>
          </a:xfrm>
        </p:spPr>
        <p:txBody>
          <a:bodyPr anchor="b"/>
          <a:lstStyle/>
          <a:p>
            <a:pPr marL="342900" indent="-342900">
              <a:lnSpc>
                <a:spcPct val="90000"/>
              </a:lnSpc>
            </a:pPr>
            <a:r>
              <a:rPr lang="de-DE" smtClean="0">
                <a:solidFill>
                  <a:srgbClr val="000000"/>
                </a:solidFill>
                <a:sym typeface="Arial" pitchFamily="34" charset="0"/>
              </a:rPr>
              <a:t>Zusätzliche Ressourcen</a:t>
            </a:r>
          </a:p>
        </p:txBody>
      </p:sp>
      <p:pic>
        <p:nvPicPr>
          <p:cNvPr id="27655" name="Picture 8" descr="buttons,computer monitors,computer screens,computers,cropped images,cropped pictures,icons,monitors,PNG,screens,symbols,transparent background"/>
          <p:cNvPicPr>
            <a:picLocks noChangeAspect="1" noChangeArrowheads="1"/>
          </p:cNvPicPr>
          <p:nvPr/>
        </p:nvPicPr>
        <p:blipFill>
          <a:blip r:embed="rId3" cstate="print"/>
          <a:srcRect/>
          <a:stretch>
            <a:fillRect/>
          </a:stretch>
        </p:blipFill>
        <p:spPr bwMode="auto">
          <a:xfrm>
            <a:off x="673100" y="1124712"/>
            <a:ext cx="914400" cy="914400"/>
          </a:xfrm>
          <a:prstGeom prst="rect">
            <a:avLst/>
          </a:prstGeom>
          <a:noFill/>
          <a:ln w="9525">
            <a:noFill/>
            <a:miter lim="800000"/>
            <a:headEnd/>
            <a:tailEnd/>
          </a:ln>
        </p:spPr>
      </p:pic>
      <p:pic>
        <p:nvPicPr>
          <p:cNvPr id="27656" name="Picture 10" descr="buttons,calling,calls,Cell phones,Communications,cropped images,cropped pictures,icons,phones,PNG,symbols,telephones,transparent background"/>
          <p:cNvPicPr>
            <a:picLocks noChangeAspect="1" noChangeArrowheads="1"/>
          </p:cNvPicPr>
          <p:nvPr/>
        </p:nvPicPr>
        <p:blipFill>
          <a:blip r:embed="rId4"/>
          <a:srcRect/>
          <a:stretch>
            <a:fillRect/>
          </a:stretch>
        </p:blipFill>
        <p:spPr bwMode="auto">
          <a:xfrm>
            <a:off x="673100" y="3508375"/>
            <a:ext cx="914400" cy="914400"/>
          </a:xfrm>
          <a:prstGeom prst="rect">
            <a:avLst/>
          </a:prstGeom>
          <a:noFill/>
          <a:ln w="9525">
            <a:noFill/>
            <a:miter lim="800000"/>
            <a:headEnd/>
            <a:tailEnd/>
          </a:ln>
        </p:spPr>
      </p:pic>
      <p:pic>
        <p:nvPicPr>
          <p:cNvPr id="27657" name="Picture 12" descr="buttons,correspondences,cropped images,cropped pictures,emailing,e-mailing,emails,e-mails,envelopes,icons,mail,messages,PNG,sending,sends,symbols,transparent background"/>
          <p:cNvPicPr>
            <a:picLocks noChangeAspect="1" noChangeArrowheads="1"/>
          </p:cNvPicPr>
          <p:nvPr/>
        </p:nvPicPr>
        <p:blipFill>
          <a:blip r:embed="rId5"/>
          <a:srcRect/>
          <a:stretch>
            <a:fillRect/>
          </a:stretch>
        </p:blipFill>
        <p:spPr bwMode="auto">
          <a:xfrm>
            <a:off x="661988" y="4926013"/>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251575"/>
          </a:xfrm>
          <a:prstGeom prst="rect">
            <a:avLst/>
          </a:prstGeom>
          <a:gradFill flip="none" rotWithShape="1">
            <a:gsLst>
              <a:gs pos="0">
                <a:srgbClr val="D3D3D3"/>
              </a:gs>
              <a:gs pos="54000">
                <a:schemeClr val="bg1"/>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1" name="Rectangle 4"/>
          <p:cNvSpPr>
            <a:spLocks noGrp="1" noChangeArrowheads="1"/>
          </p:cNvSpPr>
          <p:nvPr>
            <p:ph type="body" idx="4294967295"/>
          </p:nvPr>
        </p:nvSpPr>
        <p:spPr>
          <a:xfrm>
            <a:off x="79375" y="1331913"/>
            <a:ext cx="8250238" cy="4514850"/>
          </a:xfrm>
        </p:spPr>
        <p:txBody>
          <a:bodyPr/>
          <a:lstStyle/>
          <a:p>
            <a:pPr marL="63500" indent="0">
              <a:lnSpc>
                <a:spcPct val="90000"/>
              </a:lnSpc>
              <a:spcBef>
                <a:spcPts val="800"/>
              </a:spcBef>
              <a:buFont typeface="Arial" pitchFamily="34" charset="0"/>
              <a:buNone/>
            </a:pPr>
            <a:r>
              <a:rPr lang="de-DE" sz="2400" b="1" dirty="0" smtClean="0">
                <a:sym typeface="Arial" pitchFamily="34" charset="0"/>
              </a:rPr>
              <a:t>Retrospect bietet leicht zu verwaltenden, automatischen und zuverlässigen Datenschutz für: </a:t>
            </a:r>
          </a:p>
          <a:p>
            <a:pPr marL="457200" indent="-285750">
              <a:lnSpc>
                <a:spcPct val="90000"/>
              </a:lnSpc>
              <a:spcBef>
                <a:spcPts val="800"/>
              </a:spcBef>
            </a:pPr>
            <a:r>
              <a:rPr lang="de-DE" sz="1700" b="1" dirty="0" smtClean="0">
                <a:sym typeface="Arial" pitchFamily="34" charset="0"/>
              </a:rPr>
              <a:t>Server, Desktop-Computer und Notebooks                            </a:t>
            </a:r>
          </a:p>
          <a:p>
            <a:pPr marL="457200" indent="-285750">
              <a:lnSpc>
                <a:spcPct val="90000"/>
              </a:lnSpc>
              <a:spcBef>
                <a:spcPts val="800"/>
              </a:spcBef>
            </a:pPr>
            <a:r>
              <a:rPr lang="de-DE" sz="1700" b="1" dirty="0" smtClean="0">
                <a:sym typeface="Arial" pitchFamily="34" charset="0"/>
              </a:rPr>
              <a:t>Mac, Windows, Linux, Solaris, NetWare</a:t>
            </a:r>
            <a:br>
              <a:rPr lang="de-DE" sz="1700" b="1" dirty="0" smtClean="0">
                <a:sym typeface="Arial" pitchFamily="34" charset="0"/>
              </a:rPr>
            </a:br>
            <a:r>
              <a:rPr lang="de-DE" sz="1700" dirty="0" smtClean="0">
                <a:sym typeface="Arial" pitchFamily="34" charset="0"/>
              </a:rPr>
              <a:t>Gemischte heterogene Umgebungen                                       </a:t>
            </a:r>
          </a:p>
          <a:p>
            <a:pPr marL="457200" indent="-285750">
              <a:lnSpc>
                <a:spcPct val="90000"/>
              </a:lnSpc>
              <a:spcBef>
                <a:spcPts val="800"/>
              </a:spcBef>
            </a:pPr>
            <a:r>
              <a:rPr lang="de-DE" sz="1700" b="1" dirty="0" smtClean="0">
                <a:sym typeface="Arial" pitchFamily="34" charset="0"/>
              </a:rPr>
              <a:t>Kleine und mittlere Unternehmen (KMU)</a:t>
            </a:r>
            <a:br>
              <a:rPr lang="de-DE" sz="1700" b="1" dirty="0" smtClean="0">
                <a:sym typeface="Arial" pitchFamily="34" charset="0"/>
              </a:rPr>
            </a:br>
            <a:r>
              <a:rPr lang="de-DE" sz="1700" dirty="0" smtClean="0">
                <a:sym typeface="Arial" pitchFamily="34" charset="0"/>
              </a:rPr>
              <a:t>Unternehmen mit 5-500 Benutzern</a:t>
            </a:r>
          </a:p>
          <a:p>
            <a:pPr marL="457200" indent="-285750">
              <a:lnSpc>
                <a:spcPct val="90000"/>
              </a:lnSpc>
              <a:spcBef>
                <a:spcPts val="800"/>
              </a:spcBef>
            </a:pPr>
            <a:r>
              <a:rPr lang="de-DE" sz="1700" b="1" dirty="0" smtClean="0">
                <a:sym typeface="Arial" pitchFamily="34" charset="0"/>
              </a:rPr>
              <a:t>Klein- und Heimbüros (SOHO)</a:t>
            </a:r>
            <a:br>
              <a:rPr lang="de-DE" sz="1700" b="1" dirty="0" smtClean="0">
                <a:sym typeface="Arial" pitchFamily="34" charset="0"/>
              </a:rPr>
            </a:br>
            <a:r>
              <a:rPr lang="de-DE" sz="1700" dirty="0" smtClean="0">
                <a:sym typeface="Arial" pitchFamily="34" charset="0"/>
              </a:rPr>
              <a:t>1-5 Benutzer                             </a:t>
            </a:r>
          </a:p>
          <a:p>
            <a:pPr marL="457200" indent="-285750">
              <a:lnSpc>
                <a:spcPct val="90000"/>
              </a:lnSpc>
              <a:spcBef>
                <a:spcPts val="800"/>
              </a:spcBef>
            </a:pPr>
            <a:r>
              <a:rPr lang="de-DE" sz="1700" b="1" dirty="0" smtClean="0">
                <a:sym typeface="Arial" pitchFamily="34" charset="0"/>
              </a:rPr>
              <a:t>Großunternehmen </a:t>
            </a:r>
            <a:br>
              <a:rPr lang="de-DE" sz="1700" b="1" dirty="0" smtClean="0">
                <a:sym typeface="Arial" pitchFamily="34" charset="0"/>
              </a:rPr>
            </a:br>
            <a:r>
              <a:rPr lang="de-DE" sz="1700" dirty="0" smtClean="0">
                <a:sym typeface="Arial" pitchFamily="34" charset="0"/>
              </a:rPr>
              <a:t>Externe Büros/Niederlassungen, </a:t>
            </a:r>
            <a:r>
              <a:rPr lang="de-DE" altLang="zh-CN" sz="1700" dirty="0" smtClean="0">
                <a:sym typeface="Arial" pitchFamily="34" charset="0"/>
              </a:rPr>
              <a:t/>
            </a:r>
            <a:br>
              <a:rPr lang="de-DE" altLang="zh-CN" sz="1700" dirty="0" smtClean="0">
                <a:sym typeface="Arial" pitchFamily="34" charset="0"/>
              </a:rPr>
            </a:br>
            <a:r>
              <a:rPr lang="de-DE" sz="1700" dirty="0" smtClean="0">
                <a:sym typeface="Arial" pitchFamily="34" charset="0"/>
              </a:rPr>
              <a:t>Arbeitsgruppen</a:t>
            </a:r>
          </a:p>
          <a:p>
            <a:pPr marL="457200" indent="-285750">
              <a:lnSpc>
                <a:spcPct val="90000"/>
              </a:lnSpc>
              <a:spcBef>
                <a:spcPts val="800"/>
              </a:spcBef>
            </a:pPr>
            <a:r>
              <a:rPr lang="de-DE" sz="1700" b="1" dirty="0" smtClean="0">
                <a:sym typeface="Arial" pitchFamily="34" charset="0"/>
              </a:rPr>
              <a:t>Behörden und Bildungseinrichtungen</a:t>
            </a:r>
            <a:br>
              <a:rPr lang="de-DE" sz="1700" b="1" dirty="0" smtClean="0">
                <a:sym typeface="Arial" pitchFamily="34" charset="0"/>
              </a:rPr>
            </a:br>
            <a:r>
              <a:rPr lang="de-DE" sz="1700" dirty="0" smtClean="0">
                <a:sym typeface="Arial" pitchFamily="34" charset="0"/>
              </a:rPr>
              <a:t>Ähnliche Größe wie KMUs</a:t>
            </a:r>
          </a:p>
        </p:txBody>
      </p:sp>
      <p:sp>
        <p:nvSpPr>
          <p:cNvPr id="12292" name="Rectangle 6"/>
          <p:cNvSpPr>
            <a:spLocks noGrp="1" noChangeArrowheads="1"/>
          </p:cNvSpPr>
          <p:nvPr>
            <p:ph type="title" idx="4294967295"/>
          </p:nvPr>
        </p:nvSpPr>
        <p:spPr>
          <a:xfrm>
            <a:off x="160338" y="522288"/>
            <a:ext cx="8823325" cy="690562"/>
          </a:xfrm>
        </p:spPr>
        <p:txBody>
          <a:bodyPr anchor="b"/>
          <a:lstStyle/>
          <a:p>
            <a:r>
              <a:rPr lang="de-DE" dirty="0" smtClean="0">
                <a:solidFill>
                  <a:srgbClr val="000000"/>
                </a:solidFill>
                <a:sym typeface="Arial" pitchFamily="34" charset="0"/>
              </a:rPr>
              <a:t>Retrospect schützt Millionen Computer </a:t>
            </a:r>
            <a:br>
              <a:rPr lang="de-DE" dirty="0" smtClean="0">
                <a:solidFill>
                  <a:srgbClr val="000000"/>
                </a:solidFill>
                <a:sym typeface="Arial" pitchFamily="34" charset="0"/>
              </a:rPr>
            </a:br>
            <a:r>
              <a:rPr lang="de-DE" dirty="0" smtClean="0">
                <a:solidFill>
                  <a:srgbClr val="000000"/>
                </a:solidFill>
                <a:sym typeface="Arial" pitchFamily="34" charset="0"/>
              </a:rPr>
              <a:t>weltweit</a:t>
            </a:r>
          </a:p>
        </p:txBody>
      </p:sp>
      <p:pic>
        <p:nvPicPr>
          <p:cNvPr id="12293" name="Picture 1"/>
          <p:cNvPicPr>
            <a:picLocks noChangeAspect="1"/>
          </p:cNvPicPr>
          <p:nvPr/>
        </p:nvPicPr>
        <p:blipFill>
          <a:blip r:embed="rId3"/>
          <a:srcRect/>
          <a:stretch>
            <a:fillRect/>
          </a:stretch>
        </p:blipFill>
        <p:spPr bwMode="auto">
          <a:xfrm>
            <a:off x="3692525" y="2214563"/>
            <a:ext cx="5394325" cy="3916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5233988" y="1963738"/>
            <a:ext cx="3600450" cy="4047262"/>
          </a:xfrm>
          <a:prstGeom prst="rect">
            <a:avLst/>
          </a:prstGeom>
          <a:noFill/>
          <a:ln w="9525">
            <a:noFill/>
            <a:miter lim="800000"/>
            <a:headEnd/>
            <a:tailEnd/>
          </a:ln>
        </p:spPr>
        <p:txBody>
          <a:bodyPr>
            <a:spAutoFit/>
          </a:bodyPr>
          <a:lstStyle/>
          <a:p>
            <a:pPr eaLnBrk="0" hangingPunct="0">
              <a:spcAft>
                <a:spcPts val="300"/>
              </a:spcAft>
              <a:buSzPct val="100000"/>
            </a:pPr>
            <a:r>
              <a:rPr lang="de-DE" sz="1200" b="1" dirty="0" smtClean="0">
                <a:solidFill>
                  <a:srgbClr val="000000"/>
                </a:solidFill>
                <a:sym typeface="Arial" pitchFamily="34" charset="0"/>
              </a:rPr>
              <a:t>MacUser Magazine </a:t>
            </a:r>
          </a:p>
          <a:p>
            <a:pPr eaLnBrk="0" hangingPunct="0">
              <a:spcAft>
                <a:spcPts val="300"/>
              </a:spcAft>
              <a:buSzPct val="100000"/>
            </a:pPr>
            <a:r>
              <a:rPr lang="de-DE" sz="1200" b="1" dirty="0" smtClean="0">
                <a:solidFill>
                  <a:srgbClr val="000000"/>
                </a:solidFill>
                <a:sym typeface="Arial" pitchFamily="34" charset="0"/>
              </a:rPr>
              <a:t>Vier Mäuse</a:t>
            </a:r>
          </a:p>
          <a:p>
            <a:pPr eaLnBrk="0" hangingPunct="0">
              <a:spcAft>
                <a:spcPts val="300"/>
              </a:spcAft>
              <a:buSzPct val="100000"/>
            </a:pPr>
            <a:r>
              <a:rPr lang="de-DE" sz="1200" b="1" dirty="0" smtClean="0">
                <a:solidFill>
                  <a:srgbClr val="000000"/>
                </a:solidFill>
                <a:sym typeface="Arial" pitchFamily="34" charset="0"/>
              </a:rPr>
              <a:t>August 2009</a:t>
            </a:r>
          </a:p>
          <a:p>
            <a:pPr eaLnBrk="0" hangingPunct="0">
              <a:spcAft>
                <a:spcPts val="300"/>
              </a:spcAft>
              <a:buSzPct val="100000"/>
            </a:pPr>
            <a:r>
              <a:rPr lang="de-DE" sz="1200" dirty="0" smtClean="0">
                <a:solidFill>
                  <a:srgbClr val="000000"/>
                </a:solidFill>
                <a:sym typeface="Arial" pitchFamily="34" charset="0"/>
              </a:rPr>
              <a:t>„Dieses mit großem Interesse erwartete Update ist benutzerfreundlicher denn je.“</a:t>
            </a:r>
          </a:p>
          <a:p>
            <a:pPr eaLnBrk="0" hangingPunct="0">
              <a:spcAft>
                <a:spcPts val="0"/>
              </a:spcAft>
              <a:buSzPct val="100000"/>
            </a:pPr>
            <a:endParaRPr lang="de-DE" sz="1200" smtClean="0">
              <a:solidFill>
                <a:srgbClr val="000000"/>
              </a:solidFill>
              <a:sym typeface="Arial" pitchFamily="34" charset="0"/>
            </a:endParaRPr>
          </a:p>
          <a:p>
            <a:pPr eaLnBrk="0" hangingPunct="0">
              <a:spcAft>
                <a:spcPts val="0"/>
              </a:spcAft>
              <a:buSzPct val="100000"/>
            </a:pPr>
            <a:endParaRPr lang="de-DE" sz="1200" dirty="0" smtClean="0">
              <a:solidFill>
                <a:srgbClr val="000000"/>
              </a:solidFill>
              <a:sym typeface="Arial" pitchFamily="34" charset="0"/>
            </a:endParaRPr>
          </a:p>
          <a:p>
            <a:pPr eaLnBrk="0" hangingPunct="0">
              <a:spcAft>
                <a:spcPts val="0"/>
              </a:spcAft>
              <a:buSzPct val="100000"/>
            </a:pPr>
            <a:endParaRPr lang="de-DE" sz="1200" dirty="0" smtClean="0">
              <a:solidFill>
                <a:srgbClr val="000000"/>
              </a:solidFill>
              <a:sym typeface="Arial" pitchFamily="34" charset="0"/>
            </a:endParaRPr>
          </a:p>
          <a:p>
            <a:pPr eaLnBrk="0" hangingPunct="0">
              <a:spcAft>
                <a:spcPts val="0"/>
              </a:spcAft>
              <a:buSzPct val="100000"/>
            </a:pPr>
            <a:endParaRPr lang="de-DE" sz="1200" dirty="0" smtClean="0">
              <a:solidFill>
                <a:srgbClr val="000000"/>
              </a:solidFill>
              <a:sym typeface="Arial" pitchFamily="34" charset="0"/>
            </a:endParaRPr>
          </a:p>
          <a:p>
            <a:pPr eaLnBrk="0" hangingPunct="0">
              <a:spcAft>
                <a:spcPts val="0"/>
              </a:spcAft>
              <a:buSzPct val="100000"/>
            </a:pPr>
            <a:r>
              <a:rPr lang="de-DE" sz="1200" b="1" dirty="0" smtClean="0">
                <a:solidFill>
                  <a:srgbClr val="000000"/>
                </a:solidFill>
                <a:sym typeface="Arial" pitchFamily="34" charset="0"/>
              </a:rPr>
              <a:t>Macworld UK </a:t>
            </a:r>
          </a:p>
          <a:p>
            <a:pPr eaLnBrk="0" hangingPunct="0">
              <a:spcAft>
                <a:spcPts val="300"/>
              </a:spcAft>
              <a:buSzPct val="100000"/>
            </a:pPr>
            <a:r>
              <a:rPr lang="de-DE" sz="1200" b="1" dirty="0" smtClean="0">
                <a:solidFill>
                  <a:srgbClr val="000000"/>
                </a:solidFill>
                <a:sym typeface="Arial" pitchFamily="34" charset="0"/>
              </a:rPr>
              <a:t>Vier Sterne </a:t>
            </a:r>
            <a:r>
              <a:rPr lang="de-DE" sz="1600" dirty="0" smtClean="0">
                <a:solidFill>
                  <a:srgbClr val="FF0000"/>
                </a:solidFill>
                <a:latin typeface="ZDingbats"/>
                <a:sym typeface="Arial" pitchFamily="34" charset="0"/>
              </a:rPr>
              <a:t>H H H H </a:t>
            </a:r>
          </a:p>
          <a:p>
            <a:pPr eaLnBrk="0" hangingPunct="0">
              <a:spcAft>
                <a:spcPts val="300"/>
              </a:spcAft>
              <a:buSzPct val="100000"/>
            </a:pPr>
            <a:r>
              <a:rPr lang="de-DE" sz="1200" b="1" dirty="0" smtClean="0">
                <a:solidFill>
                  <a:srgbClr val="000000"/>
                </a:solidFill>
                <a:sym typeface="Arial" pitchFamily="34" charset="0"/>
              </a:rPr>
              <a:t>August 2009</a:t>
            </a:r>
          </a:p>
          <a:p>
            <a:pPr eaLnBrk="0" hangingPunct="0">
              <a:spcAft>
                <a:spcPts val="300"/>
              </a:spcAft>
              <a:buSzPct val="100000"/>
            </a:pPr>
            <a:r>
              <a:rPr lang="de-DE" sz="1200" dirty="0" smtClean="0">
                <a:solidFill>
                  <a:srgbClr val="000000"/>
                </a:solidFill>
                <a:sym typeface="Arial" pitchFamily="34" charset="0"/>
              </a:rPr>
              <a:t>„Diese neue Version der etablierten Büroanwendung hat uns extrem beeindruckt… Mithilfe des Handbuchs für erste Schritte können selbst Erstanwender problemlos relativ komplexe zeitgesteuerte Datensicherungen einrichten... Für gewissenhafte Netzwerkverwalter ist Retrospect eine unverzichtbare Unterstützung.“</a:t>
            </a:r>
            <a:endParaRPr lang="de-DE" sz="1200" dirty="0">
              <a:solidFill>
                <a:srgbClr val="000000"/>
              </a:solidFill>
              <a:sym typeface="Arial" pitchFamily="34" charset="0"/>
            </a:endParaRPr>
          </a:p>
        </p:txBody>
      </p:sp>
      <p:sp>
        <p:nvSpPr>
          <p:cNvPr id="13315" name="Rectangle 2"/>
          <p:cNvSpPr>
            <a:spLocks noChangeArrowheads="1"/>
          </p:cNvSpPr>
          <p:nvPr/>
        </p:nvSpPr>
        <p:spPr bwMode="auto">
          <a:xfrm>
            <a:off x="1239838" y="1341438"/>
            <a:ext cx="3678237" cy="1144587"/>
          </a:xfrm>
          <a:prstGeom prst="rect">
            <a:avLst/>
          </a:prstGeom>
          <a:noFill/>
          <a:ln>
            <a:noFill/>
          </a:ln>
          <a:extLst>
            <a:ext uri="{909E8E84-426E-40DD-AFC4-6F175D3DCCD1}"/>
            <a:ext uri="{91240B29-F687-4F45-9708-019B960494DF}"/>
          </a:extLst>
        </p:spPr>
        <p:txBody>
          <a:bodyPr anchor="ctr"/>
          <a:lstStyle/>
          <a:p>
            <a:pPr eaLnBrk="0" hangingPunct="0">
              <a:lnSpc>
                <a:spcPct val="90000"/>
              </a:lnSpc>
              <a:buSzPct val="100000"/>
            </a:pPr>
            <a:r>
              <a:rPr lang="en-US" b="1" dirty="0">
                <a:solidFill>
                  <a:srgbClr val="000000"/>
                </a:solidFill>
                <a:latin typeface="Calibri" pitchFamily="34" charset="0"/>
                <a:sym typeface="Arial" pitchFamily="34" charset="0"/>
              </a:rPr>
              <a:t>2008 - Retrospect </a:t>
            </a:r>
            <a:r>
              <a:rPr lang="de-DE" b="1" dirty="0" smtClean="0">
                <a:solidFill>
                  <a:srgbClr val="000000"/>
                </a:solidFill>
                <a:latin typeface="Calibri" pitchFamily="34" charset="0"/>
                <a:sym typeface="Arial" pitchFamily="34" charset="0"/>
              </a:rPr>
              <a:t>erzielt bei Quality </a:t>
            </a:r>
            <a:r>
              <a:rPr lang="en-US" b="1" dirty="0" smtClean="0">
                <a:solidFill>
                  <a:srgbClr val="000000"/>
                </a:solidFill>
                <a:latin typeface="Calibri" pitchFamily="34" charset="0"/>
                <a:sym typeface="Arial" pitchFamily="34" charset="0"/>
              </a:rPr>
              <a:t>Awards </a:t>
            </a:r>
            <a:r>
              <a:rPr lang="en-US" b="1" dirty="0">
                <a:solidFill>
                  <a:srgbClr val="000000"/>
                </a:solidFill>
                <a:latin typeface="Calibri" pitchFamily="34" charset="0"/>
                <a:sym typeface="Arial" pitchFamily="34" charset="0"/>
              </a:rPr>
              <a:t>von </a:t>
            </a:r>
            <a:r>
              <a:rPr lang="de-DE" b="1" dirty="0" smtClean="0">
                <a:solidFill>
                  <a:srgbClr val="000000"/>
                </a:solidFill>
                <a:latin typeface="Calibri" pitchFamily="34" charset="0"/>
                <a:sym typeface="Arial" pitchFamily="34" charset="0"/>
              </a:rPr>
              <a:t>Diogenes</a:t>
            </a:r>
            <a:r>
              <a:rPr lang="en-US" b="1" dirty="0" smtClean="0">
                <a:solidFill>
                  <a:srgbClr val="000000"/>
                </a:solidFill>
                <a:latin typeface="Calibri" pitchFamily="34" charset="0"/>
                <a:sym typeface="Arial" pitchFamily="34" charset="0"/>
              </a:rPr>
              <a:t> </a:t>
            </a:r>
            <a:r>
              <a:rPr lang="en-US" b="1" dirty="0">
                <a:solidFill>
                  <a:srgbClr val="000000"/>
                </a:solidFill>
                <a:latin typeface="Calibri" pitchFamily="34" charset="0"/>
                <a:sym typeface="Arial" pitchFamily="34" charset="0"/>
              </a:rPr>
              <a:t>Labs und </a:t>
            </a:r>
            <a:r>
              <a:rPr lang="de-DE" b="1" dirty="0" smtClean="0">
                <a:solidFill>
                  <a:srgbClr val="000000"/>
                </a:solidFill>
                <a:latin typeface="Calibri" pitchFamily="34" charset="0"/>
                <a:sym typeface="Arial" pitchFamily="34" charset="0"/>
              </a:rPr>
              <a:t>dem</a:t>
            </a:r>
            <a:r>
              <a:rPr lang="en-US" b="1" dirty="0" smtClean="0">
                <a:solidFill>
                  <a:srgbClr val="000000"/>
                </a:solidFill>
                <a:latin typeface="Calibri" pitchFamily="34" charset="0"/>
                <a:sym typeface="Arial" pitchFamily="34" charset="0"/>
              </a:rPr>
              <a:t> </a:t>
            </a:r>
            <a:r>
              <a:rPr lang="en-US" b="1" dirty="0">
                <a:solidFill>
                  <a:srgbClr val="000000"/>
                </a:solidFill>
                <a:latin typeface="Calibri" pitchFamily="34" charset="0"/>
                <a:sym typeface="Arial" pitchFamily="34" charset="0"/>
              </a:rPr>
              <a:t>Storage </a:t>
            </a:r>
            <a:r>
              <a:rPr lang="de-DE" b="1" dirty="0" smtClean="0">
                <a:solidFill>
                  <a:srgbClr val="000000"/>
                </a:solidFill>
                <a:latin typeface="Calibri" pitchFamily="34" charset="0"/>
                <a:sym typeface="Arial" pitchFamily="34" charset="0"/>
              </a:rPr>
              <a:t>Magazine erneut höchste Bewertung.</a:t>
            </a:r>
            <a:endParaRPr lang="de-DE" b="1" dirty="0">
              <a:solidFill>
                <a:srgbClr val="000000"/>
              </a:solidFill>
              <a:latin typeface="Calibri" pitchFamily="34" charset="0"/>
              <a:sym typeface="Arial" pitchFamily="34" charset="0"/>
            </a:endParaRPr>
          </a:p>
        </p:txBody>
      </p:sp>
      <p:pic>
        <p:nvPicPr>
          <p:cNvPr id="13316" name="Picture 4" descr="chart"/>
          <p:cNvPicPr>
            <a:picLocks noChangeAspect="1" noChangeArrowheads="1"/>
          </p:cNvPicPr>
          <p:nvPr/>
        </p:nvPicPr>
        <p:blipFill>
          <a:blip r:embed="rId3"/>
          <a:srcRect b="49866"/>
          <a:stretch>
            <a:fillRect/>
          </a:stretch>
        </p:blipFill>
        <p:spPr bwMode="auto">
          <a:xfrm>
            <a:off x="336550" y="2571750"/>
            <a:ext cx="2184400" cy="3055938"/>
          </a:xfrm>
          <a:prstGeom prst="rect">
            <a:avLst/>
          </a:prstGeom>
          <a:noFill/>
          <a:ln w="9525">
            <a:noFill/>
            <a:miter lim="800000"/>
            <a:headEnd/>
            <a:tailEnd/>
          </a:ln>
        </p:spPr>
      </p:pic>
      <p:pic>
        <p:nvPicPr>
          <p:cNvPr id="13317" name="Picture 5" descr="chart"/>
          <p:cNvPicPr>
            <a:picLocks noChangeAspect="1" noChangeArrowheads="1"/>
          </p:cNvPicPr>
          <p:nvPr/>
        </p:nvPicPr>
        <p:blipFill>
          <a:blip r:embed="rId3"/>
          <a:srcRect t="50044"/>
          <a:stretch>
            <a:fillRect/>
          </a:stretch>
        </p:blipFill>
        <p:spPr bwMode="auto">
          <a:xfrm>
            <a:off x="2597150" y="2600325"/>
            <a:ext cx="2190750" cy="3052763"/>
          </a:xfrm>
          <a:prstGeom prst="rect">
            <a:avLst/>
          </a:prstGeom>
          <a:noFill/>
          <a:ln w="9525">
            <a:noFill/>
            <a:miter lim="800000"/>
            <a:headEnd/>
            <a:tailEnd/>
          </a:ln>
        </p:spPr>
      </p:pic>
      <p:pic>
        <p:nvPicPr>
          <p:cNvPr id="13318" name="Picture 7" descr="QualityAward0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2763" y="1425575"/>
            <a:ext cx="684212" cy="692150"/>
          </a:xfrm>
          <a:prstGeom prst="rect">
            <a:avLst/>
          </a:prstGeom>
          <a:noFill/>
          <a:ln w="9525">
            <a:noFill/>
            <a:miter lim="800000"/>
            <a:headEnd/>
            <a:tailEnd/>
          </a:ln>
        </p:spPr>
      </p:pic>
      <p:sp>
        <p:nvSpPr>
          <p:cNvPr id="5126" name="AutoShape 7"/>
          <p:cNvSpPr>
            <a:spLocks noChangeArrowheads="1"/>
          </p:cNvSpPr>
          <p:nvPr/>
        </p:nvSpPr>
        <p:spPr bwMode="gray">
          <a:xfrm>
            <a:off x="5046663" y="1200150"/>
            <a:ext cx="3840162" cy="4664075"/>
          </a:xfrm>
          <a:prstGeom prst="roundRect">
            <a:avLst>
              <a:gd name="adj" fmla="val 6990"/>
            </a:avLst>
          </a:prstGeom>
          <a:noFill/>
          <a:ln w="31750" algn="ctr">
            <a:solidFill>
              <a:schemeClr val="bg1">
                <a:lumMod val="50000"/>
              </a:schemeClr>
            </a:solidFill>
            <a:round/>
            <a:headEnd/>
            <a:tailEnd/>
          </a:ln>
        </p:spPr>
        <p:txBody>
          <a:bodyPr lIns="64008" tIns="0" rIns="64008" bIns="0" anchor="ctr">
            <a:spAutoFit/>
          </a:bodyPr>
          <a:lstStyle/>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p:txBody>
      </p:sp>
      <p:sp>
        <p:nvSpPr>
          <p:cNvPr id="5137" name="Rectangle 20"/>
          <p:cNvSpPr>
            <a:spLocks noChangeArrowheads="1"/>
          </p:cNvSpPr>
          <p:nvPr/>
        </p:nvSpPr>
        <p:spPr bwMode="auto">
          <a:xfrm>
            <a:off x="238125" y="176213"/>
            <a:ext cx="6280150" cy="863600"/>
          </a:xfrm>
          <a:prstGeom prst="rect">
            <a:avLst/>
          </a:prstGeom>
          <a:noFill/>
          <a:ln w="9525">
            <a:noFill/>
            <a:miter lim="800000"/>
            <a:headEnd/>
            <a:tailEnd/>
          </a:ln>
        </p:spPr>
        <p:txBody>
          <a:bodyPr lIns="0" tIns="0" rIns="0" bIns="0" anchor="ctr"/>
          <a:lstStyle/>
          <a:p>
            <a:pPr eaLnBrk="0" hangingPunct="0">
              <a:lnSpc>
                <a:spcPct val="90000"/>
              </a:lnSpc>
              <a:buSzPct val="100000"/>
            </a:pPr>
            <a:r>
              <a:rPr lang="de-DE" sz="3200" dirty="0" smtClean="0">
                <a:solidFill>
                  <a:srgbClr val="000000"/>
                </a:solidFill>
                <a:latin typeface="Calibri" pitchFamily="34" charset="0"/>
                <a:sym typeface="Arial" pitchFamily="34" charset="0"/>
              </a:rPr>
              <a:t>Innovative preisgekrönte Software</a:t>
            </a:r>
            <a:endParaRPr lang="de-DE" sz="3200" dirty="0">
              <a:solidFill>
                <a:srgbClr val="000000"/>
              </a:solidFill>
              <a:latin typeface="Calibri" pitchFamily="34" charset="0"/>
              <a:sym typeface="Arial" pitchFamily="34" charset="0"/>
            </a:endParaRPr>
          </a:p>
        </p:txBody>
      </p:sp>
      <p:pic>
        <p:nvPicPr>
          <p:cNvPr id="13321" name="Picture 3"/>
          <p:cNvPicPr>
            <a:picLocks noChangeAspect="1"/>
          </p:cNvPicPr>
          <p:nvPr/>
        </p:nvPicPr>
        <p:blipFill>
          <a:blip r:embed="rId5"/>
          <a:srcRect/>
          <a:stretch>
            <a:fillRect/>
          </a:stretch>
        </p:blipFill>
        <p:spPr bwMode="auto">
          <a:xfrm>
            <a:off x="5205413" y="1333500"/>
            <a:ext cx="1536700" cy="692150"/>
          </a:xfrm>
          <a:prstGeom prst="rect">
            <a:avLst/>
          </a:prstGeom>
          <a:noFill/>
          <a:ln w="9525">
            <a:noFill/>
            <a:miter lim="800000"/>
            <a:headEnd/>
            <a:tailEnd/>
          </a:ln>
        </p:spPr>
      </p:pic>
      <p:pic>
        <p:nvPicPr>
          <p:cNvPr id="13322" name="Picture 4"/>
          <p:cNvPicPr>
            <a:picLocks noChangeAspect="1"/>
          </p:cNvPicPr>
          <p:nvPr/>
        </p:nvPicPr>
        <p:blipFill>
          <a:blip r:embed="rId6"/>
          <a:srcRect/>
          <a:stretch>
            <a:fillRect/>
          </a:stretch>
        </p:blipFill>
        <p:spPr bwMode="auto">
          <a:xfrm>
            <a:off x="6165850" y="2125663"/>
            <a:ext cx="1084263" cy="344487"/>
          </a:xfrm>
          <a:prstGeom prst="rect">
            <a:avLst/>
          </a:prstGeom>
          <a:noFill/>
          <a:ln w="9525">
            <a:noFill/>
            <a:miter lim="800000"/>
            <a:headEnd/>
            <a:tailEnd/>
          </a:ln>
        </p:spPr>
      </p:pic>
      <p:pic>
        <p:nvPicPr>
          <p:cNvPr id="13323" name="Picture 5"/>
          <p:cNvPicPr>
            <a:picLocks noChangeAspect="1"/>
          </p:cNvPicPr>
          <p:nvPr/>
        </p:nvPicPr>
        <p:blipFill>
          <a:blip r:embed="rId7"/>
          <a:srcRect/>
          <a:stretch>
            <a:fillRect/>
          </a:stretch>
        </p:blipFill>
        <p:spPr bwMode="auto">
          <a:xfrm>
            <a:off x="5270500" y="3114358"/>
            <a:ext cx="1625600" cy="690562"/>
          </a:xfrm>
          <a:prstGeom prst="rect">
            <a:avLst/>
          </a:prstGeom>
          <a:noFill/>
          <a:ln w="9525">
            <a:noFill/>
            <a:miter lim="800000"/>
            <a:headEnd/>
            <a:tailEnd/>
          </a:ln>
        </p:spPr>
      </p:pic>
      <p:sp>
        <p:nvSpPr>
          <p:cNvPr id="26" name="AutoShape 7"/>
          <p:cNvSpPr>
            <a:spLocks noChangeArrowheads="1"/>
          </p:cNvSpPr>
          <p:nvPr/>
        </p:nvSpPr>
        <p:spPr bwMode="gray">
          <a:xfrm>
            <a:off x="288925" y="1216025"/>
            <a:ext cx="4616450" cy="4662488"/>
          </a:xfrm>
          <a:prstGeom prst="roundRect">
            <a:avLst>
              <a:gd name="adj" fmla="val 7932"/>
            </a:avLst>
          </a:prstGeom>
          <a:noFill/>
          <a:ln w="31750" algn="ctr">
            <a:solidFill>
              <a:schemeClr val="bg1">
                <a:lumMod val="50000"/>
              </a:schemeClr>
            </a:solidFill>
            <a:round/>
            <a:headEnd/>
            <a:tailEnd/>
          </a:ln>
        </p:spPr>
        <p:txBody>
          <a:bodyPr lIns="64008" tIns="0" rIns="64008" bIns="0" anchor="ctr">
            <a:spAutoFit/>
          </a:bodyPr>
          <a:lstStyle/>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a:p>
            <a:pPr>
              <a:spcBef>
                <a:spcPct val="50000"/>
              </a:spcBef>
              <a:defRPr/>
            </a:pPr>
            <a:endParaRPr lang="en-US" b="1" dirty="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338" y="11113"/>
            <a:ext cx="8229600" cy="1143000"/>
          </a:xfrm>
        </p:spPr>
        <p:txBody>
          <a:bodyPr/>
          <a:lstStyle/>
          <a:p>
            <a:pPr>
              <a:buSzPct val="100000"/>
            </a:pPr>
            <a:r>
              <a:rPr lang="de-DE" dirty="0" smtClean="0">
                <a:solidFill>
                  <a:srgbClr val="000000"/>
                </a:solidFill>
                <a:sym typeface="Arial" pitchFamily="34" charset="0"/>
              </a:rPr>
              <a:t>Marktführer</a:t>
            </a:r>
          </a:p>
        </p:txBody>
      </p:sp>
      <p:sp>
        <p:nvSpPr>
          <p:cNvPr id="3" name="Content Placeholder 2"/>
          <p:cNvSpPr>
            <a:spLocks noGrp="1"/>
          </p:cNvSpPr>
          <p:nvPr>
            <p:ph idx="1"/>
          </p:nvPr>
        </p:nvSpPr>
        <p:spPr>
          <a:xfrm>
            <a:off x="0" y="1279525"/>
            <a:ext cx="8229600" cy="5130800"/>
          </a:xfrm>
        </p:spPr>
        <p:txBody>
          <a:bodyPr/>
          <a:lstStyle/>
          <a:p>
            <a:pPr marL="457200" indent="-285750">
              <a:lnSpc>
                <a:spcPct val="140000"/>
              </a:lnSpc>
              <a:spcBef>
                <a:spcPct val="0"/>
              </a:spcBef>
              <a:buClr>
                <a:srgbClr val="7F7F7F"/>
              </a:buClr>
            </a:pPr>
            <a:r>
              <a:rPr lang="de-DE" sz="2000" b="1" dirty="0" smtClean="0">
                <a:sym typeface="Arial" pitchFamily="34" charset="0"/>
              </a:rPr>
              <a:t>Für KMU- und SOHO-Umgebungen konzipiert</a:t>
            </a:r>
          </a:p>
          <a:p>
            <a:pPr marL="914400" lvl="1" indent="-228600">
              <a:lnSpc>
                <a:spcPct val="140000"/>
              </a:lnSpc>
              <a:spcBef>
                <a:spcPct val="0"/>
              </a:spcBef>
              <a:buClr>
                <a:srgbClr val="7F7F7F"/>
              </a:buClr>
            </a:pPr>
            <a:r>
              <a:rPr lang="de-DE" sz="1800" dirty="0" smtClean="0">
                <a:sym typeface="Arial" pitchFamily="34" charset="0"/>
              </a:rPr>
              <a:t>25 Jahre Innovation und Zuverlässigkeit</a:t>
            </a:r>
          </a:p>
          <a:p>
            <a:pPr marL="914400" lvl="1" indent="-228600">
              <a:lnSpc>
                <a:spcPct val="140000"/>
              </a:lnSpc>
              <a:spcBef>
                <a:spcPct val="0"/>
              </a:spcBef>
              <a:buClr>
                <a:srgbClr val="7F7F7F"/>
              </a:buClr>
            </a:pPr>
            <a:r>
              <a:rPr lang="de-DE" sz="1800" dirty="0" smtClean="0">
                <a:sym typeface="Arial" pitchFamily="34" charset="0"/>
              </a:rPr>
              <a:t>Auf Windows- und Macintosh-Plattformen gehostet</a:t>
            </a:r>
          </a:p>
          <a:p>
            <a:pPr marL="457200" indent="-285750">
              <a:lnSpc>
                <a:spcPct val="140000"/>
              </a:lnSpc>
              <a:spcBef>
                <a:spcPct val="25000"/>
              </a:spcBef>
              <a:buClr>
                <a:srgbClr val="7F7F7F"/>
              </a:buClr>
            </a:pPr>
            <a:r>
              <a:rPr lang="de-DE" sz="2000" b="1" dirty="0" smtClean="0">
                <a:sym typeface="Arial" pitchFamily="34" charset="0"/>
              </a:rPr>
              <a:t>Schützt Millionen Computer weltweit</a:t>
            </a:r>
          </a:p>
          <a:p>
            <a:pPr marL="914400" lvl="1" indent="-228600">
              <a:lnSpc>
                <a:spcPct val="140000"/>
              </a:lnSpc>
              <a:spcBef>
                <a:spcPct val="0"/>
              </a:spcBef>
              <a:buClr>
                <a:srgbClr val="7F7F7F"/>
              </a:buClr>
            </a:pPr>
            <a:r>
              <a:rPr lang="de-DE" sz="1800" dirty="0" smtClean="0">
                <a:sym typeface="Arial" pitchFamily="34" charset="0"/>
              </a:rPr>
              <a:t>Verschiedene Editionen – für den Einzelplatz bis hin zu großen Netzwerken</a:t>
            </a:r>
          </a:p>
          <a:p>
            <a:pPr marL="914400" lvl="1" indent="-228600">
              <a:lnSpc>
                <a:spcPct val="140000"/>
              </a:lnSpc>
              <a:spcBef>
                <a:spcPct val="0"/>
              </a:spcBef>
              <a:buClr>
                <a:srgbClr val="7F7F7F"/>
              </a:buClr>
            </a:pPr>
            <a:r>
              <a:rPr lang="de-DE" sz="1800" dirty="0" smtClean="0">
                <a:sym typeface="Arial" pitchFamily="34" charset="0"/>
              </a:rPr>
              <a:t>Lokalisierung in Englisch, Französisch, Spanisch, Deutsch, Japanisch, Italienisch, Chinesisch (einfach und traditionell), Portugiesisch (Brasilien), Koreanisch und Russisch</a:t>
            </a:r>
          </a:p>
          <a:p>
            <a:pPr marL="914400" lvl="1" indent="-228600">
              <a:lnSpc>
                <a:spcPct val="140000"/>
              </a:lnSpc>
              <a:spcBef>
                <a:spcPct val="0"/>
              </a:spcBef>
              <a:buClr>
                <a:srgbClr val="7F7F7F"/>
              </a:buClr>
            </a:pPr>
            <a:r>
              <a:rPr lang="de-DE" sz="1800" dirty="0" smtClean="0">
                <a:sym typeface="Arial" pitchFamily="34" charset="0"/>
              </a:rPr>
              <a:t>Retrospect Express wird bereits von über 30 Speichergeräteanbietern als OEM-Version vertrieben</a:t>
            </a:r>
          </a:p>
          <a:p>
            <a:pPr marL="457200" indent="-285750">
              <a:lnSpc>
                <a:spcPct val="140000"/>
              </a:lnSpc>
              <a:spcBef>
                <a:spcPct val="25000"/>
              </a:spcBef>
              <a:buClr>
                <a:srgbClr val="7F7F7F"/>
              </a:buClr>
            </a:pPr>
            <a:r>
              <a:rPr lang="de-DE" sz="2000" b="1" dirty="0" smtClean="0">
                <a:sym typeface="Arial" pitchFamily="34" charset="0"/>
              </a:rPr>
              <a:t>Bietet wesentliche Vorteile gegenüber Symantec Backup Exec, </a:t>
            </a:r>
            <a:br>
              <a:rPr lang="de-DE" sz="2000" b="1" dirty="0" smtClean="0">
                <a:sym typeface="Arial" pitchFamily="34" charset="0"/>
              </a:rPr>
            </a:br>
            <a:r>
              <a:rPr lang="de-DE" sz="2000" b="1" dirty="0" smtClean="0">
                <a:sym typeface="Arial" pitchFamily="34" charset="0"/>
              </a:rPr>
              <a:t>CA ARCserve, Acronis und NetVault for Macintosh von Bacbone</a:t>
            </a:r>
          </a:p>
        </p:txBody>
      </p:sp>
      <p:sp>
        <p:nvSpPr>
          <p:cNvPr id="4" name="Date Placeholder 3"/>
          <p:cNvSpPr>
            <a:spLocks noGrp="1"/>
          </p:cNvSpPr>
          <p:nvPr>
            <p:ph type="dt" sz="quarter" idx="10"/>
          </p:nvPr>
        </p:nvSpPr>
        <p:spPr/>
        <p:txBody>
          <a:bodyPr wrap="square" numCol="1" anchorCtr="0" compatLnSpc="1">
            <a:prstTxWarp prst="textNoShape">
              <a:avLst/>
            </a:prstTxWarp>
          </a:bodyPr>
          <a:lstStyle/>
          <a:p>
            <a:pPr eaLnBrk="0" fontAlgn="base" hangingPunct="0">
              <a:spcBef>
                <a:spcPct val="0"/>
              </a:spcBef>
              <a:spcAft>
                <a:spcPct val="0"/>
              </a:spcAft>
              <a:buSzPct val="100000"/>
            </a:pPr>
            <a:fld id="{3FF33F04-5FD1-439D-906B-ACE43EC9087B}" type="datetime1">
              <a:rPr lang="en-US" smtClean="0">
                <a:solidFill>
                  <a:srgbClr val="C0504D"/>
                </a:solidFill>
                <a:cs typeface="Arial" pitchFamily="34" charset="0"/>
                <a:sym typeface="Arial" pitchFamily="34" charset="0"/>
              </a:rPr>
              <a:pPr eaLnBrk="0" fontAlgn="base" hangingPunct="0">
                <a:spcBef>
                  <a:spcPct val="0"/>
                </a:spcBef>
                <a:spcAft>
                  <a:spcPct val="0"/>
                </a:spcAft>
                <a:buSzPct val="100000"/>
              </a:pPr>
              <a:t>5/24/2011</a:t>
            </a:fld>
            <a:endParaRPr lang="en-US" smtClean="0">
              <a:solidFill>
                <a:srgbClr val="C0504D"/>
              </a:solidFill>
              <a:cs typeface="Arial" pitchFamily="34" charset="0"/>
              <a:sym typeface="Arial" pitchFamily="34" charset="0"/>
            </a:endParaRPr>
          </a:p>
        </p:txBody>
      </p:sp>
      <p:sp>
        <p:nvSpPr>
          <p:cNvPr id="5" name="Slide Number Placeholder 4"/>
          <p:cNvSpPr>
            <a:spLocks noGrp="1"/>
          </p:cNvSpPr>
          <p:nvPr>
            <p:ph type="sldNum" sz="quarter" idx="11"/>
          </p:nvPr>
        </p:nvSpPr>
        <p:spPr/>
        <p:txBody>
          <a:bodyPr wrap="square" numCol="1" anchorCtr="0" compatLnSpc="1">
            <a:prstTxWarp prst="textNoShape">
              <a:avLst/>
            </a:prstTxWarp>
          </a:bodyPr>
          <a:lstStyle/>
          <a:p>
            <a:pPr eaLnBrk="0" fontAlgn="base" hangingPunct="0">
              <a:spcBef>
                <a:spcPct val="0"/>
              </a:spcBef>
              <a:spcAft>
                <a:spcPct val="0"/>
              </a:spcAft>
              <a:buSzPct val="100000"/>
            </a:pPr>
            <a:fld id="{A1473F35-D905-4ECC-B83C-041B32C47398}" type="slidenum">
              <a:rPr lang="en-US" smtClean="0">
                <a:solidFill>
                  <a:srgbClr val="C0504D"/>
                </a:solidFill>
                <a:cs typeface="Arial" pitchFamily="34" charset="0"/>
                <a:sym typeface="Arial" pitchFamily="34" charset="0"/>
              </a:rPr>
              <a:pPr eaLnBrk="0" fontAlgn="base" hangingPunct="0">
                <a:spcBef>
                  <a:spcPct val="0"/>
                </a:spcBef>
                <a:spcAft>
                  <a:spcPct val="0"/>
                </a:spcAft>
                <a:buSzPct val="100000"/>
              </a:pPr>
              <a:t>4</a:t>
            </a:fld>
            <a:endParaRPr lang="en-US" smtClean="0">
              <a:solidFill>
                <a:srgbClr val="C0504D"/>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9225" y="11113"/>
            <a:ext cx="8229600" cy="1143000"/>
          </a:xfrm>
        </p:spPr>
        <p:txBody>
          <a:bodyPr/>
          <a:lstStyle/>
          <a:p>
            <a:pPr>
              <a:buSzPct val="100000"/>
            </a:pPr>
            <a:r>
              <a:rPr lang="de-DE" dirty="0" smtClean="0">
                <a:solidFill>
                  <a:srgbClr val="000000"/>
                </a:solidFill>
                <a:sym typeface="Arial" pitchFamily="34" charset="0"/>
              </a:rPr>
              <a:t>Die Lösung für Kundenprobleme</a:t>
            </a:r>
          </a:p>
        </p:txBody>
      </p:sp>
      <p:sp>
        <p:nvSpPr>
          <p:cNvPr id="15363" name="Content Placeholder 2"/>
          <p:cNvSpPr>
            <a:spLocks noGrp="1"/>
          </p:cNvSpPr>
          <p:nvPr>
            <p:ph idx="1"/>
          </p:nvPr>
        </p:nvSpPr>
        <p:spPr>
          <a:xfrm>
            <a:off x="182563" y="1371600"/>
            <a:ext cx="8526462" cy="4525963"/>
          </a:xfrm>
        </p:spPr>
        <p:txBody>
          <a:bodyPr/>
          <a:lstStyle/>
          <a:p>
            <a:r>
              <a:rPr lang="de-DE" sz="1800" b="1" dirty="0" smtClean="0">
                <a:sym typeface="Arial" pitchFamily="34" charset="0"/>
              </a:rPr>
              <a:t>Datenverlust führt zu hohen Kosten – Unternehmen sind verwundbar</a:t>
            </a:r>
          </a:p>
          <a:p>
            <a:pPr lvl="1"/>
            <a:r>
              <a:rPr lang="de-DE" sz="1600" dirty="0" smtClean="0">
                <a:sym typeface="Arial" pitchFamily="34" charset="0"/>
              </a:rPr>
              <a:t>Sicherungsvorgänge sind unzureichend, unzuverlässig und inkonsistent.</a:t>
            </a:r>
          </a:p>
          <a:p>
            <a:r>
              <a:rPr lang="de-DE" sz="1800" b="1" dirty="0" smtClean="0">
                <a:sym typeface="Arial" pitchFamily="34" charset="0"/>
              </a:rPr>
              <a:t>Schneller Datenzuwachs und zunehmender Zugriffsbedarf </a:t>
            </a:r>
          </a:p>
          <a:p>
            <a:pPr lvl="1"/>
            <a:r>
              <a:rPr lang="de-DE" sz="1600" dirty="0" smtClean="0">
                <a:sym typeface="Arial" pitchFamily="34" charset="0"/>
              </a:rPr>
              <a:t>Wiederherstellungen und Sicherungen müssen schneller erfolgen. </a:t>
            </a:r>
          </a:p>
          <a:p>
            <a:pPr lvl="1"/>
            <a:r>
              <a:rPr lang="de-DE" sz="1600" dirty="0" smtClean="0">
                <a:sym typeface="Arial" pitchFamily="34" charset="0"/>
              </a:rPr>
              <a:t>Anwendungen/Benutzer dürfen auf keinem Fall offline gehen.</a:t>
            </a:r>
          </a:p>
          <a:p>
            <a:r>
              <a:rPr lang="de-DE" sz="1800" b="1" dirty="0" smtClean="0">
                <a:sym typeface="Arial" pitchFamily="34" charset="0"/>
              </a:rPr>
              <a:t>Microsoft Exchange und SQL Server</a:t>
            </a:r>
          </a:p>
          <a:p>
            <a:pPr lvl="1"/>
            <a:r>
              <a:rPr lang="de-DE" sz="1600" dirty="0" smtClean="0">
                <a:sym typeface="Arial" pitchFamily="34" charset="0"/>
              </a:rPr>
              <a:t>Enorm wichtig für das Geschäft</a:t>
            </a:r>
          </a:p>
          <a:p>
            <a:r>
              <a:rPr lang="de-DE" sz="1800" b="1" dirty="0" smtClean="0">
                <a:sym typeface="Arial" pitchFamily="34" charset="0"/>
              </a:rPr>
              <a:t>Anfällig für Katastrophen (Brand, Überschwemmung, Sturm, Systemausfall…)</a:t>
            </a:r>
          </a:p>
          <a:p>
            <a:pPr lvl="1"/>
            <a:r>
              <a:rPr lang="de-DE" sz="1600" dirty="0" smtClean="0">
                <a:sym typeface="Arial" pitchFamily="34" charset="0"/>
              </a:rPr>
              <a:t>Keine Standort-externe Ablage</a:t>
            </a:r>
          </a:p>
          <a:p>
            <a:pPr lvl="1"/>
            <a:r>
              <a:rPr lang="de-DE" sz="1600" dirty="0" smtClean="0">
                <a:sym typeface="Arial" pitchFamily="34" charset="0"/>
              </a:rPr>
              <a:t>Wiederherstellung von Computern kann Stunden, wenn nicht Tage dauern.</a:t>
            </a:r>
          </a:p>
          <a:p>
            <a:r>
              <a:rPr lang="de-DE" sz="1800" b="1" dirty="0" smtClean="0">
                <a:sym typeface="Arial" pitchFamily="34" charset="0"/>
              </a:rPr>
              <a:t>Kompatibilität und Datensicherheit</a:t>
            </a:r>
          </a:p>
          <a:p>
            <a:pPr lvl="1"/>
            <a:r>
              <a:rPr lang="de-DE" sz="1600" dirty="0" smtClean="0">
                <a:sym typeface="Arial" pitchFamily="34" charset="0"/>
              </a:rPr>
              <a:t>Unverschlüsselte Daten ermöglichen Zugriff auf sensible Informationen – mit kostspieligen Auswirkungen bei Verlust oder Diebstahl.</a:t>
            </a:r>
          </a:p>
          <a:p>
            <a:r>
              <a:rPr lang="de-DE" sz="1800" b="1" dirty="0" smtClean="0">
                <a:sym typeface="Arial" pitchFamily="34" charset="0"/>
              </a:rPr>
              <a:t>Beschränkte IT-Ressourcen und knappe Budgets – aufgrund wirtschaftlich </a:t>
            </a:r>
            <a:br>
              <a:rPr lang="de-DE" sz="1800" b="1" dirty="0" smtClean="0">
                <a:sym typeface="Arial" pitchFamily="34" charset="0"/>
              </a:rPr>
            </a:br>
            <a:r>
              <a:rPr lang="de-DE" sz="1800" b="1" dirty="0" smtClean="0">
                <a:sym typeface="Arial" pitchFamily="34" charset="0"/>
              </a:rPr>
              <a:t>kritischer Zeiten</a:t>
            </a:r>
          </a:p>
          <a:p>
            <a:pPr lvl="1"/>
            <a:r>
              <a:rPr lang="de-DE" sz="1600" dirty="0" smtClean="0">
                <a:sym typeface="Arial" pitchFamily="34" charset="0"/>
              </a:rPr>
              <a:t>Stabiler und unkomplizierter Schutz zu einem günstigen Preis ist gefragt.</a:t>
            </a:r>
          </a:p>
          <a:p>
            <a:endParaRPr lang="de-DE" sz="1600" dirty="0" smtClean="0">
              <a:sym typeface="Arial" pitchFamily="34" charset="0"/>
            </a:endParaRPr>
          </a:p>
        </p:txBody>
      </p:sp>
      <p:sp>
        <p:nvSpPr>
          <p:cNvPr id="4" name="Date Placeholder 3"/>
          <p:cNvSpPr>
            <a:spLocks noGrp="1"/>
          </p:cNvSpPr>
          <p:nvPr>
            <p:ph type="dt" sz="quarter" idx="10"/>
          </p:nvPr>
        </p:nvSpPr>
        <p:spPr/>
        <p:txBody>
          <a:bodyPr wrap="square" numCol="1" anchorCtr="0" compatLnSpc="1">
            <a:prstTxWarp prst="textNoShape">
              <a:avLst/>
            </a:prstTxWarp>
          </a:bodyPr>
          <a:lstStyle/>
          <a:p>
            <a:pPr eaLnBrk="0" fontAlgn="base" hangingPunct="0">
              <a:spcBef>
                <a:spcPct val="0"/>
              </a:spcBef>
              <a:spcAft>
                <a:spcPct val="0"/>
              </a:spcAft>
              <a:buSzPct val="100000"/>
            </a:pPr>
            <a:fld id="{E5AC39F3-818D-483B-BDCA-703C92E6BB80}" type="datetime1">
              <a:rPr lang="en-US" smtClean="0">
                <a:solidFill>
                  <a:srgbClr val="C0504D"/>
                </a:solidFill>
                <a:cs typeface="Arial" pitchFamily="34" charset="0"/>
                <a:sym typeface="Arial" pitchFamily="34" charset="0"/>
              </a:rPr>
              <a:pPr eaLnBrk="0" fontAlgn="base" hangingPunct="0">
                <a:spcBef>
                  <a:spcPct val="0"/>
                </a:spcBef>
                <a:spcAft>
                  <a:spcPct val="0"/>
                </a:spcAft>
                <a:buSzPct val="100000"/>
              </a:pPr>
              <a:t>5/24/2011</a:t>
            </a:fld>
            <a:endParaRPr lang="en-US" smtClean="0">
              <a:solidFill>
                <a:srgbClr val="C0504D"/>
              </a:solidFill>
              <a:cs typeface="Arial" pitchFamily="34" charset="0"/>
              <a:sym typeface="Arial" pitchFamily="34" charset="0"/>
            </a:endParaRPr>
          </a:p>
        </p:txBody>
      </p:sp>
      <p:sp>
        <p:nvSpPr>
          <p:cNvPr id="5" name="Slide Number Placeholder 4"/>
          <p:cNvSpPr>
            <a:spLocks noGrp="1"/>
          </p:cNvSpPr>
          <p:nvPr>
            <p:ph type="sldNum" sz="quarter" idx="11"/>
          </p:nvPr>
        </p:nvSpPr>
        <p:spPr/>
        <p:txBody>
          <a:bodyPr wrap="square" numCol="1" anchorCtr="0" compatLnSpc="1">
            <a:prstTxWarp prst="textNoShape">
              <a:avLst/>
            </a:prstTxWarp>
          </a:bodyPr>
          <a:lstStyle/>
          <a:p>
            <a:pPr eaLnBrk="0" fontAlgn="base" hangingPunct="0">
              <a:spcBef>
                <a:spcPct val="0"/>
              </a:spcBef>
              <a:spcAft>
                <a:spcPct val="0"/>
              </a:spcAft>
              <a:buSzPct val="100000"/>
            </a:pPr>
            <a:fld id="{003C80E4-5F13-45E5-8FCE-7BA08BDD6F06}" type="slidenum">
              <a:rPr lang="en-US" smtClean="0">
                <a:solidFill>
                  <a:srgbClr val="C0504D"/>
                </a:solidFill>
                <a:cs typeface="Arial" pitchFamily="34" charset="0"/>
                <a:sym typeface="Arial" pitchFamily="34" charset="0"/>
              </a:rPr>
              <a:pPr eaLnBrk="0" fontAlgn="base" hangingPunct="0">
                <a:spcBef>
                  <a:spcPct val="0"/>
                </a:spcBef>
                <a:spcAft>
                  <a:spcPct val="0"/>
                </a:spcAft>
                <a:buSzPct val="100000"/>
              </a:pPr>
              <a:t>5</a:t>
            </a:fld>
            <a:endParaRPr lang="en-US" smtClean="0">
              <a:solidFill>
                <a:srgbClr val="C0504D"/>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5413" y="0"/>
            <a:ext cx="8229600" cy="1143000"/>
          </a:xfrm>
        </p:spPr>
        <p:txBody>
          <a:bodyPr/>
          <a:lstStyle/>
          <a:p>
            <a:r>
              <a:rPr lang="de-DE" dirty="0" smtClean="0">
                <a:solidFill>
                  <a:srgbClr val="000000"/>
                </a:solidFill>
                <a:sym typeface="Arial" pitchFamily="34" charset="0"/>
              </a:rPr>
              <a:t>Roxio Retrospect – Kundenstruktur:</a:t>
            </a:r>
          </a:p>
        </p:txBody>
      </p:sp>
      <p:sp>
        <p:nvSpPr>
          <p:cNvPr id="16387" name="Content Placeholder 2"/>
          <p:cNvSpPr>
            <a:spLocks noGrp="1"/>
          </p:cNvSpPr>
          <p:nvPr>
            <p:ph idx="1"/>
          </p:nvPr>
        </p:nvSpPr>
        <p:spPr>
          <a:xfrm>
            <a:off x="182563" y="1371600"/>
            <a:ext cx="8229600" cy="4525963"/>
          </a:xfrm>
        </p:spPr>
        <p:txBody>
          <a:bodyPr/>
          <a:lstStyle/>
          <a:p>
            <a:pPr>
              <a:spcBef>
                <a:spcPts val="600"/>
              </a:spcBef>
              <a:buFont typeface="Arial" pitchFamily="34" charset="0"/>
              <a:buNone/>
              <a:tabLst>
                <a:tab pos="3089275" algn="l"/>
              </a:tabLst>
            </a:pPr>
            <a:r>
              <a:rPr lang="de-DE" sz="1800" b="1" dirty="0" smtClean="0">
                <a:sym typeface="Arial" pitchFamily="34" charset="0"/>
              </a:rPr>
              <a:t>Kleine und mittlere Unternehmen (KMU), Behörden, Bildungseinrichtungen</a:t>
            </a:r>
          </a:p>
          <a:p>
            <a:pPr marL="857250" lvl="1">
              <a:lnSpc>
                <a:spcPct val="70000"/>
              </a:lnSpc>
              <a:spcBef>
                <a:spcPts val="600"/>
              </a:spcBef>
              <a:tabLst>
                <a:tab pos="3089275" algn="l"/>
              </a:tabLst>
            </a:pPr>
            <a:r>
              <a:rPr lang="de-DE" sz="1600" dirty="0" smtClean="0">
                <a:sym typeface="Arial" pitchFamily="34" charset="0"/>
              </a:rPr>
              <a:t>≤ $ 250 Millionen Jahresumsatz</a:t>
            </a:r>
          </a:p>
          <a:p>
            <a:pPr marL="857250" lvl="1">
              <a:lnSpc>
                <a:spcPct val="70000"/>
              </a:lnSpc>
              <a:spcBef>
                <a:spcPts val="600"/>
              </a:spcBef>
              <a:tabLst>
                <a:tab pos="3089275" algn="l"/>
              </a:tabLst>
            </a:pPr>
            <a:r>
              <a:rPr lang="de-DE" sz="1600" dirty="0" smtClean="0">
                <a:sym typeface="Arial" pitchFamily="34" charset="0"/>
              </a:rPr>
              <a:t>≤ 500 Mitarbeiter</a:t>
            </a:r>
          </a:p>
          <a:p>
            <a:pPr marL="857250" lvl="1">
              <a:lnSpc>
                <a:spcPct val="70000"/>
              </a:lnSpc>
              <a:spcBef>
                <a:spcPts val="600"/>
              </a:spcBef>
              <a:tabLst>
                <a:tab pos="3089275" algn="l"/>
              </a:tabLst>
            </a:pPr>
            <a:r>
              <a:rPr lang="de-DE" sz="1600" dirty="0" smtClean="0">
                <a:sym typeface="Arial" pitchFamily="34" charset="0"/>
              </a:rPr>
              <a:t>Beschränkte IT-Ressourcen </a:t>
            </a:r>
            <a:r>
              <a:rPr lang="de-DE" altLang="zh-CN" sz="1600" dirty="0" smtClean="0">
                <a:sym typeface="Arial" pitchFamily="34" charset="0"/>
              </a:rPr>
              <a:t/>
            </a:r>
            <a:br>
              <a:rPr lang="de-DE" altLang="zh-CN" sz="1600" dirty="0" smtClean="0">
                <a:sym typeface="Arial" pitchFamily="34" charset="0"/>
              </a:rPr>
            </a:br>
            <a:r>
              <a:rPr lang="de-DE" sz="1600" dirty="0" smtClean="0">
                <a:sym typeface="Arial" pitchFamily="34" charset="0"/>
              </a:rPr>
              <a:t>(0-2 Mitarbeiter oder ausgegliedert) </a:t>
            </a:r>
          </a:p>
          <a:p>
            <a:pPr marL="857250" lvl="1">
              <a:lnSpc>
                <a:spcPct val="70000"/>
              </a:lnSpc>
              <a:spcBef>
                <a:spcPts val="600"/>
              </a:spcBef>
              <a:tabLst>
                <a:tab pos="3089275" algn="l"/>
              </a:tabLst>
            </a:pPr>
            <a:r>
              <a:rPr lang="de-DE" sz="1600" dirty="0" smtClean="0">
                <a:sym typeface="Arial" pitchFamily="34" charset="0"/>
              </a:rPr>
              <a:t>Hauptsächlich genutzte Anwendungen: </a:t>
            </a:r>
            <a:br>
              <a:rPr lang="de-DE" sz="1600" dirty="0" smtClean="0">
                <a:sym typeface="Arial" pitchFamily="34" charset="0"/>
              </a:rPr>
            </a:br>
            <a:r>
              <a:rPr lang="de-DE" sz="1600" dirty="0" smtClean="0">
                <a:sym typeface="Arial" pitchFamily="34" charset="0"/>
              </a:rPr>
              <a:t>Exchange, MS SQL, Access, Peachtree, Great Plains, QuickBooks</a:t>
            </a:r>
          </a:p>
          <a:p>
            <a:pPr marL="857250" lvl="1">
              <a:lnSpc>
                <a:spcPct val="70000"/>
              </a:lnSpc>
              <a:spcBef>
                <a:spcPts val="600"/>
              </a:spcBef>
              <a:tabLst>
                <a:tab pos="3089275" algn="l"/>
              </a:tabLst>
            </a:pPr>
            <a:r>
              <a:rPr lang="de-DE" sz="1600" dirty="0" smtClean="0">
                <a:sym typeface="Arial" pitchFamily="34" charset="0"/>
              </a:rPr>
              <a:t>Andere wichtige Anwendungen je nach Branche </a:t>
            </a:r>
            <a:r>
              <a:rPr lang="de-DE" altLang="zh-CN" sz="1600" dirty="0" smtClean="0">
                <a:sym typeface="Arial" pitchFamily="34" charset="0"/>
              </a:rPr>
              <a:t/>
            </a:r>
            <a:br>
              <a:rPr lang="de-DE" altLang="zh-CN" sz="1600" dirty="0" smtClean="0">
                <a:sym typeface="Arial" pitchFamily="34" charset="0"/>
              </a:rPr>
            </a:br>
            <a:r>
              <a:rPr lang="de-DE" sz="1600" dirty="0" smtClean="0">
                <a:sym typeface="Arial" pitchFamily="34" charset="0"/>
              </a:rPr>
              <a:t>(z. B. für Patientendaten, Design, CRM, Web usw.)</a:t>
            </a:r>
            <a:endParaRPr lang="de-DE" sz="1400" dirty="0" smtClean="0">
              <a:sym typeface="Arial" pitchFamily="34" charset="0"/>
            </a:endParaRPr>
          </a:p>
          <a:p>
            <a:pPr>
              <a:lnSpc>
                <a:spcPct val="70000"/>
              </a:lnSpc>
              <a:spcBef>
                <a:spcPts val="600"/>
              </a:spcBef>
              <a:buFont typeface="Arial" pitchFamily="34" charset="0"/>
              <a:buNone/>
              <a:tabLst>
                <a:tab pos="3089275" algn="l"/>
              </a:tabLst>
            </a:pPr>
            <a:endParaRPr lang="de-DE" altLang="zh-CN" sz="800" b="1" dirty="0" smtClean="0">
              <a:sym typeface="Arial" pitchFamily="34" charset="0"/>
            </a:endParaRPr>
          </a:p>
          <a:p>
            <a:pPr>
              <a:lnSpc>
                <a:spcPct val="70000"/>
              </a:lnSpc>
              <a:spcBef>
                <a:spcPts val="600"/>
              </a:spcBef>
              <a:buFont typeface="Arial" pitchFamily="34" charset="0"/>
              <a:buNone/>
              <a:tabLst>
                <a:tab pos="3089275" algn="l"/>
              </a:tabLst>
            </a:pPr>
            <a:r>
              <a:rPr lang="de-DE" sz="1800" b="1" dirty="0" smtClean="0">
                <a:sym typeface="Arial" pitchFamily="34" charset="0"/>
              </a:rPr>
              <a:t>Großunternehmen </a:t>
            </a:r>
          </a:p>
          <a:p>
            <a:pPr marL="857250" lvl="1">
              <a:lnSpc>
                <a:spcPct val="70000"/>
              </a:lnSpc>
              <a:spcBef>
                <a:spcPts val="600"/>
              </a:spcBef>
              <a:tabLst>
                <a:tab pos="3089275" algn="l"/>
              </a:tabLst>
            </a:pPr>
            <a:r>
              <a:rPr lang="de-DE" sz="1600" dirty="0" smtClean="0">
                <a:sym typeface="Arial" pitchFamily="34" charset="0"/>
              </a:rPr>
              <a:t>Desktop-Computer und Notebooks, </a:t>
            </a:r>
            <a:r>
              <a:rPr lang="de-DE" altLang="zh-CN" sz="1600" dirty="0" smtClean="0">
                <a:sym typeface="Arial" pitchFamily="34" charset="0"/>
              </a:rPr>
              <a:t/>
            </a:r>
            <a:br>
              <a:rPr lang="de-DE" altLang="zh-CN" sz="1600" dirty="0" smtClean="0">
                <a:sym typeface="Arial" pitchFamily="34" charset="0"/>
              </a:rPr>
            </a:br>
            <a:r>
              <a:rPr lang="de-DE" sz="1600" dirty="0" smtClean="0">
                <a:sym typeface="Arial" pitchFamily="34" charset="0"/>
              </a:rPr>
              <a:t>Arbeitsgruppen, Niederlassungen/externe Büros </a:t>
            </a:r>
          </a:p>
          <a:p>
            <a:pPr>
              <a:lnSpc>
                <a:spcPct val="120000"/>
              </a:lnSpc>
              <a:spcBef>
                <a:spcPts val="600"/>
              </a:spcBef>
              <a:tabLst>
                <a:tab pos="3089275" algn="l"/>
              </a:tabLst>
            </a:pPr>
            <a:endParaRPr lang="de-DE" sz="1600" dirty="0" smtClean="0">
              <a:sym typeface="Arial" pitchFamily="34" charset="0"/>
            </a:endParaRPr>
          </a:p>
          <a:p>
            <a:pPr>
              <a:lnSpc>
                <a:spcPct val="70000"/>
              </a:lnSpc>
              <a:spcBef>
                <a:spcPts val="600"/>
              </a:spcBef>
              <a:buFont typeface="Arial" pitchFamily="34" charset="0"/>
              <a:buNone/>
              <a:tabLst>
                <a:tab pos="3089275" algn="l"/>
              </a:tabLst>
            </a:pPr>
            <a:r>
              <a:rPr lang="de-DE" sz="1800" b="1" dirty="0" smtClean="0">
                <a:sym typeface="Arial" pitchFamily="34" charset="0"/>
              </a:rPr>
              <a:t>Kleinbüro/Heimbüro (SOHO)</a:t>
            </a:r>
          </a:p>
          <a:p>
            <a:pPr marL="857250" lvl="1">
              <a:lnSpc>
                <a:spcPct val="70000"/>
              </a:lnSpc>
              <a:spcBef>
                <a:spcPts val="600"/>
              </a:spcBef>
              <a:tabLst>
                <a:tab pos="3089275" algn="l"/>
              </a:tabLst>
            </a:pPr>
            <a:r>
              <a:rPr lang="de-DE" sz="1600" dirty="0" smtClean="0">
                <a:sym typeface="Arial" pitchFamily="34" charset="0"/>
              </a:rPr>
              <a:t>Externe Mitarbeiter, digitales Zuhause</a:t>
            </a:r>
          </a:p>
          <a:p>
            <a:pPr marL="857250" lvl="1">
              <a:lnSpc>
                <a:spcPct val="70000"/>
              </a:lnSpc>
              <a:spcBef>
                <a:spcPts val="600"/>
              </a:spcBef>
              <a:tabLst>
                <a:tab pos="3089275" algn="l"/>
              </a:tabLst>
            </a:pPr>
            <a:r>
              <a:rPr lang="de-DE" sz="1600" dirty="0" smtClean="0">
                <a:sym typeface="Arial" pitchFamily="34" charset="0"/>
              </a:rPr>
              <a:t>Heterogene (Win/Mac) Umgebungen</a:t>
            </a:r>
          </a:p>
        </p:txBody>
      </p:sp>
      <p:sp>
        <p:nvSpPr>
          <p:cNvPr id="4" name="Date Placeholder 3"/>
          <p:cNvSpPr>
            <a:spLocks noGrp="1"/>
          </p:cNvSpPr>
          <p:nvPr>
            <p:ph type="dt" sz="quarter" idx="10"/>
          </p:nvPr>
        </p:nvSpPr>
        <p:spPr>
          <a:xfrm>
            <a:off x="854075" y="6454775"/>
            <a:ext cx="990600" cy="381000"/>
          </a:xfrm>
        </p:spPr>
        <p:txBody>
          <a:bodyPr wrap="square" numCol="1" anchorCtr="0" compatLnSpc="1">
            <a:prstTxWarp prst="textNoShape">
              <a:avLst/>
            </a:prstTxWarp>
          </a:bodyPr>
          <a:lstStyle/>
          <a:p>
            <a:pPr eaLnBrk="0" fontAlgn="base" hangingPunct="0">
              <a:spcBef>
                <a:spcPct val="0"/>
              </a:spcBef>
              <a:spcAft>
                <a:spcPct val="0"/>
              </a:spcAft>
              <a:buSzPct val="100000"/>
            </a:pPr>
            <a:fld id="{3A7FF5F7-282E-48C7-B9FA-02E60AB96FA4}" type="datetime1">
              <a:rPr lang="en-US" smtClean="0">
                <a:solidFill>
                  <a:srgbClr val="C0504D"/>
                </a:solidFill>
                <a:cs typeface="Arial" pitchFamily="34" charset="0"/>
                <a:sym typeface="Arial" pitchFamily="34" charset="0"/>
              </a:rPr>
              <a:pPr eaLnBrk="0" fontAlgn="base" hangingPunct="0">
                <a:spcBef>
                  <a:spcPct val="0"/>
                </a:spcBef>
                <a:spcAft>
                  <a:spcPct val="0"/>
                </a:spcAft>
                <a:buSzPct val="100000"/>
              </a:pPr>
              <a:t>5/24/2011</a:t>
            </a:fld>
            <a:endParaRPr lang="en-US" smtClean="0">
              <a:solidFill>
                <a:srgbClr val="C0504D"/>
              </a:solidFill>
              <a:cs typeface="Arial" pitchFamily="34" charset="0"/>
              <a:sym typeface="Arial" pitchFamily="34" charset="0"/>
            </a:endParaRPr>
          </a:p>
        </p:txBody>
      </p:sp>
      <p:sp>
        <p:nvSpPr>
          <p:cNvPr id="5" name="Slide Number Placeholder 4"/>
          <p:cNvSpPr>
            <a:spLocks noGrp="1"/>
          </p:cNvSpPr>
          <p:nvPr>
            <p:ph type="sldNum" sz="quarter" idx="11"/>
          </p:nvPr>
        </p:nvSpPr>
        <p:spPr>
          <a:xfrm>
            <a:off x="168275" y="6454775"/>
            <a:ext cx="685800" cy="381000"/>
          </a:xfrm>
        </p:spPr>
        <p:txBody>
          <a:bodyPr wrap="square" numCol="1" anchorCtr="0" compatLnSpc="1">
            <a:prstTxWarp prst="textNoShape">
              <a:avLst/>
            </a:prstTxWarp>
          </a:bodyPr>
          <a:lstStyle/>
          <a:p>
            <a:pPr eaLnBrk="0" fontAlgn="base" hangingPunct="0">
              <a:spcBef>
                <a:spcPct val="0"/>
              </a:spcBef>
              <a:spcAft>
                <a:spcPct val="0"/>
              </a:spcAft>
              <a:buSzPct val="100000"/>
            </a:pPr>
            <a:fld id="{19E7BC43-034F-4B71-87AD-7B9B320FCF4B}" type="slidenum">
              <a:rPr lang="en-US" smtClean="0">
                <a:solidFill>
                  <a:srgbClr val="C0504D"/>
                </a:solidFill>
                <a:cs typeface="Arial" pitchFamily="34" charset="0"/>
                <a:sym typeface="Arial" pitchFamily="34" charset="0"/>
              </a:rPr>
              <a:pPr eaLnBrk="0" fontAlgn="base" hangingPunct="0">
                <a:spcBef>
                  <a:spcPct val="0"/>
                </a:spcBef>
                <a:spcAft>
                  <a:spcPct val="0"/>
                </a:spcAft>
                <a:buSzPct val="100000"/>
              </a:pPr>
              <a:t>6</a:t>
            </a:fld>
            <a:endParaRPr lang="en-US" smtClean="0">
              <a:solidFill>
                <a:srgbClr val="C0504D"/>
              </a:solidFill>
              <a:cs typeface="Arial" pitchFamily="34" charset="0"/>
              <a:sym typeface="Arial" pitchFamily="34" charset="0"/>
            </a:endParaRPr>
          </a:p>
        </p:txBody>
      </p:sp>
      <p:sp>
        <p:nvSpPr>
          <p:cNvPr id="16390" name="Line 38"/>
          <p:cNvSpPr>
            <a:spLocks noChangeShapeType="1"/>
          </p:cNvSpPr>
          <p:nvPr/>
        </p:nvSpPr>
        <p:spPr bwMode="auto">
          <a:xfrm>
            <a:off x="276225" y="3524250"/>
            <a:ext cx="7834313" cy="0"/>
          </a:xfrm>
          <a:prstGeom prst="line">
            <a:avLst/>
          </a:prstGeom>
          <a:noFill/>
          <a:ln w="25400">
            <a:solidFill>
              <a:srgbClr val="C0C0C0"/>
            </a:solidFill>
            <a:round/>
            <a:headEnd/>
            <a:tailEnd/>
          </a:ln>
        </p:spPr>
        <p:txBody>
          <a:bodyPr wrap="none" lIns="0" tIns="0" rIns="0" bIns="0" anchor="ctr"/>
          <a:lstStyle/>
          <a:p>
            <a:endParaRPr lang="en-US"/>
          </a:p>
        </p:txBody>
      </p:sp>
      <p:sp>
        <p:nvSpPr>
          <p:cNvPr id="16391" name="Line 39"/>
          <p:cNvSpPr>
            <a:spLocks noChangeShapeType="1"/>
          </p:cNvSpPr>
          <p:nvPr/>
        </p:nvSpPr>
        <p:spPr bwMode="auto">
          <a:xfrm>
            <a:off x="280988" y="4575175"/>
            <a:ext cx="7834312" cy="0"/>
          </a:xfrm>
          <a:prstGeom prst="line">
            <a:avLst/>
          </a:prstGeom>
          <a:noFill/>
          <a:ln w="25400">
            <a:solidFill>
              <a:srgbClr val="C0C0C0"/>
            </a:solidFill>
            <a:round/>
            <a:headEnd/>
            <a:tailEnd/>
          </a:ln>
        </p:spPr>
        <p:txBody>
          <a:bodyPr wrap="none" lIns="0" tIns="0" rIns="0" bIns="0" anchor="ctr"/>
          <a:lstStyle/>
          <a:p>
            <a:endParaRPr lang="en-US"/>
          </a:p>
        </p:txBody>
      </p:sp>
      <p:grpSp>
        <p:nvGrpSpPr>
          <p:cNvPr id="16392" name="Group 38"/>
          <p:cNvGrpSpPr>
            <a:grpSpLocks/>
          </p:cNvGrpSpPr>
          <p:nvPr/>
        </p:nvGrpSpPr>
        <p:grpSpPr bwMode="auto">
          <a:xfrm>
            <a:off x="4252913" y="1706563"/>
            <a:ext cx="3144837" cy="946150"/>
            <a:chOff x="4224528" y="2057400"/>
            <a:chExt cx="4306824" cy="1216840"/>
          </a:xfrm>
        </p:grpSpPr>
        <p:grpSp>
          <p:nvGrpSpPr>
            <p:cNvPr id="16411" name="Rectangle 30"/>
            <p:cNvGrpSpPr>
              <a:grpSpLocks/>
            </p:cNvGrpSpPr>
            <p:nvPr/>
          </p:nvGrpSpPr>
          <p:grpSpPr bwMode="auto">
            <a:xfrm>
              <a:off x="4214209" y="2702232"/>
              <a:ext cx="4324892" cy="31343"/>
              <a:chOff x="3639312" y="2663952"/>
              <a:chExt cx="3157728" cy="24384"/>
            </a:xfrm>
          </p:grpSpPr>
          <p:pic>
            <p:nvPicPr>
              <p:cNvPr id="16422" name="Rectangle 30"/>
              <p:cNvPicPr>
                <a:picLocks noChangeArrowheads="1"/>
              </p:cNvPicPr>
              <p:nvPr/>
            </p:nvPicPr>
            <p:blipFill>
              <a:blip r:embed="rId2"/>
              <a:srcRect/>
              <a:stretch>
                <a:fillRect/>
              </a:stretch>
            </p:blipFill>
            <p:spPr bwMode="auto">
              <a:xfrm>
                <a:off x="3639312" y="2663952"/>
                <a:ext cx="3157728" cy="24384"/>
              </a:xfrm>
              <a:prstGeom prst="rect">
                <a:avLst/>
              </a:prstGeom>
              <a:noFill/>
              <a:ln w="9525">
                <a:noFill/>
                <a:miter lim="800000"/>
                <a:headEnd/>
                <a:tailEnd/>
              </a:ln>
            </p:spPr>
          </p:pic>
          <p:sp>
            <p:nvSpPr>
              <p:cNvPr id="16423" name="Text Box 7"/>
              <p:cNvSpPr txBox="1">
                <a:spLocks noChangeArrowheads="1"/>
              </p:cNvSpPr>
              <p:nvPr/>
            </p:nvSpPr>
            <p:spPr bwMode="auto">
              <a:xfrm rot="10800000">
                <a:off x="3646846" y="2667370"/>
                <a:ext cx="3144536" cy="14228"/>
              </a:xfrm>
              <a:prstGeom prst="rect">
                <a:avLst/>
              </a:prstGeom>
              <a:noFill/>
              <a:ln w="9525">
                <a:noFill/>
                <a:miter lim="800000"/>
                <a:headEnd/>
                <a:tailEnd/>
              </a:ln>
            </p:spPr>
            <p:txBody>
              <a:bodyPr rot="10800000" anchor="ctr"/>
              <a:lstStyle/>
              <a:p>
                <a:pPr>
                  <a:buClr>
                    <a:schemeClr val="accent2"/>
                  </a:buClr>
                  <a:buSzPct val="80000"/>
                  <a:buFont typeface="Arial" pitchFamily="34" charset="0"/>
                  <a:buChar char="•"/>
                </a:pPr>
                <a:endParaRPr lang="en-US" sz="1600" i="1">
                  <a:solidFill>
                    <a:srgbClr val="FFFFFF"/>
                  </a:solidFill>
                  <a:ea typeface="ＭＳ Ｐゴシック" pitchFamily="34" charset="-128"/>
                </a:endParaRPr>
              </a:p>
            </p:txBody>
          </p:sp>
        </p:grpSp>
        <p:sp>
          <p:nvSpPr>
            <p:cNvPr id="29" name="Rectangle 28"/>
            <p:cNvSpPr>
              <a:spLocks noChangeArrowheads="1"/>
            </p:cNvSpPr>
            <p:nvPr/>
          </p:nvSpPr>
          <p:spPr bwMode="auto">
            <a:xfrm rot="5400000" flipV="1">
              <a:off x="5433396" y="2630515"/>
              <a:ext cx="136792" cy="19567"/>
            </a:xfrm>
            <a:prstGeom prst="rect">
              <a:avLst/>
            </a:prstGeom>
            <a:solidFill>
              <a:srgbClr val="FF8D3F"/>
            </a:solidFill>
            <a:ln>
              <a:noFill/>
            </a:ln>
            <a:extLst>
              <a:ext uri="{91240B29-F687-4F45-9708-019B960494DF}"/>
            </a:extLst>
          </p:spPr>
          <p:txBody>
            <a:bodyPr vert="eaVert" anchor="ctr"/>
            <a:lstStyle/>
            <a:p>
              <a:pPr>
                <a:buClr>
                  <a:schemeClr val="accent2"/>
                </a:buClr>
                <a:buSzPct val="80000"/>
                <a:buFont typeface="Arial" charset="0"/>
                <a:buChar char="•"/>
                <a:defRPr/>
              </a:pPr>
              <a:endParaRPr lang="en-US" sz="1600" i="1">
                <a:solidFill>
                  <a:schemeClr val="lt1"/>
                </a:solidFill>
                <a:latin typeface="+mn-lt"/>
                <a:cs typeface="Arial" charset="0"/>
              </a:endParaRPr>
            </a:p>
          </p:txBody>
        </p:sp>
        <p:sp>
          <p:nvSpPr>
            <p:cNvPr id="30" name="Rectangle 29"/>
            <p:cNvSpPr>
              <a:spLocks noChangeArrowheads="1"/>
            </p:cNvSpPr>
            <p:nvPr/>
          </p:nvSpPr>
          <p:spPr bwMode="auto">
            <a:xfrm rot="5400000" flipV="1">
              <a:off x="6187797" y="2630515"/>
              <a:ext cx="136792" cy="19566"/>
            </a:xfrm>
            <a:prstGeom prst="rect">
              <a:avLst/>
            </a:prstGeom>
            <a:solidFill>
              <a:srgbClr val="FF6900"/>
            </a:solidFill>
            <a:ln>
              <a:noFill/>
            </a:ln>
            <a:extLst>
              <a:ext uri="{91240B29-F687-4F45-9708-019B960494DF}"/>
            </a:extLst>
          </p:spPr>
          <p:txBody>
            <a:bodyPr vert="eaVert" anchor="ctr"/>
            <a:lstStyle/>
            <a:p>
              <a:pPr>
                <a:buClr>
                  <a:schemeClr val="accent2"/>
                </a:buClr>
                <a:buSzPct val="80000"/>
                <a:buFont typeface="Arial" charset="0"/>
                <a:buChar char="•"/>
                <a:defRPr/>
              </a:pPr>
              <a:endParaRPr lang="en-US" sz="1600" i="1">
                <a:solidFill>
                  <a:schemeClr val="lt1"/>
                </a:solidFill>
                <a:latin typeface="+mn-lt"/>
                <a:cs typeface="Arial" charset="0"/>
              </a:endParaRPr>
            </a:p>
          </p:txBody>
        </p:sp>
        <p:sp>
          <p:nvSpPr>
            <p:cNvPr id="31" name="Rectangle 30"/>
            <p:cNvSpPr>
              <a:spLocks noChangeArrowheads="1"/>
            </p:cNvSpPr>
            <p:nvPr/>
          </p:nvSpPr>
          <p:spPr bwMode="auto">
            <a:xfrm rot="5400000" flipV="1">
              <a:off x="7019376" y="2631602"/>
              <a:ext cx="136792" cy="17393"/>
            </a:xfrm>
            <a:prstGeom prst="rect">
              <a:avLst/>
            </a:prstGeom>
            <a:solidFill>
              <a:srgbClr val="FF8633"/>
            </a:solidFill>
            <a:ln>
              <a:noFill/>
            </a:ln>
            <a:extLst>
              <a:ext uri="{91240B29-F687-4F45-9708-019B960494DF}"/>
            </a:extLst>
          </p:spPr>
          <p:txBody>
            <a:bodyPr vert="eaVert" anchor="ctr"/>
            <a:lstStyle/>
            <a:p>
              <a:pPr>
                <a:buClr>
                  <a:schemeClr val="accent2"/>
                </a:buClr>
                <a:buSzPct val="80000"/>
                <a:buFont typeface="Arial" charset="0"/>
                <a:buChar char="•"/>
                <a:defRPr/>
              </a:pPr>
              <a:endParaRPr lang="en-US" sz="1600" i="1">
                <a:solidFill>
                  <a:schemeClr val="lt1"/>
                </a:solidFill>
                <a:latin typeface="+mn-lt"/>
                <a:cs typeface="Arial" charset="0"/>
              </a:endParaRPr>
            </a:p>
          </p:txBody>
        </p:sp>
        <p:sp>
          <p:nvSpPr>
            <p:cNvPr id="32" name="Rectangle 31"/>
            <p:cNvSpPr>
              <a:spLocks noChangeArrowheads="1"/>
            </p:cNvSpPr>
            <p:nvPr/>
          </p:nvSpPr>
          <p:spPr bwMode="auto">
            <a:xfrm rot="5400000" flipV="1">
              <a:off x="5780157" y="2772479"/>
              <a:ext cx="136793" cy="17393"/>
            </a:xfrm>
            <a:prstGeom prst="rect">
              <a:avLst/>
            </a:prstGeom>
            <a:solidFill>
              <a:srgbClr val="FF7B21"/>
            </a:solidFill>
            <a:ln>
              <a:noFill/>
            </a:ln>
            <a:extLst>
              <a:ext uri="{91240B29-F687-4F45-9708-019B960494DF}"/>
            </a:extLst>
          </p:spPr>
          <p:txBody>
            <a:bodyPr vert="eaVert" anchor="ctr"/>
            <a:lstStyle/>
            <a:p>
              <a:pPr>
                <a:buClr>
                  <a:schemeClr val="accent2"/>
                </a:buClr>
                <a:buSzPct val="80000"/>
                <a:buFont typeface="Arial" charset="0"/>
                <a:buChar char="•"/>
                <a:defRPr/>
              </a:pPr>
              <a:endParaRPr lang="en-US" sz="1600" i="1">
                <a:solidFill>
                  <a:schemeClr val="lt1"/>
                </a:solidFill>
                <a:latin typeface="+mn-lt"/>
                <a:cs typeface="Arial" charset="0"/>
              </a:endParaRPr>
            </a:p>
          </p:txBody>
        </p:sp>
        <p:sp>
          <p:nvSpPr>
            <p:cNvPr id="33" name="Rectangle 32"/>
            <p:cNvSpPr>
              <a:spLocks noChangeArrowheads="1"/>
            </p:cNvSpPr>
            <p:nvPr/>
          </p:nvSpPr>
          <p:spPr bwMode="auto">
            <a:xfrm rot="5400000" flipV="1">
              <a:off x="6570431" y="2771392"/>
              <a:ext cx="136793" cy="19566"/>
            </a:xfrm>
            <a:prstGeom prst="rect">
              <a:avLst/>
            </a:prstGeom>
            <a:solidFill>
              <a:srgbClr val="FF7B21"/>
            </a:solidFill>
            <a:ln>
              <a:noFill/>
            </a:ln>
            <a:extLst>
              <a:ext uri="{91240B29-F687-4F45-9708-019B960494DF}"/>
            </a:extLst>
          </p:spPr>
          <p:txBody>
            <a:bodyPr vert="eaVert" anchor="ctr"/>
            <a:lstStyle/>
            <a:p>
              <a:pPr>
                <a:buClr>
                  <a:schemeClr val="accent2"/>
                </a:buClr>
                <a:buSzPct val="80000"/>
                <a:buFont typeface="Arial" charset="0"/>
                <a:buChar char="•"/>
                <a:defRPr/>
              </a:pPr>
              <a:endParaRPr lang="en-US" sz="1600" i="1">
                <a:solidFill>
                  <a:schemeClr val="lt1"/>
                </a:solidFill>
                <a:latin typeface="+mn-lt"/>
                <a:cs typeface="Arial" charset="0"/>
              </a:endParaRPr>
            </a:p>
          </p:txBody>
        </p:sp>
        <p:pic>
          <p:nvPicPr>
            <p:cNvPr id="16417" name="Picture 51" descr="Server"/>
            <p:cNvPicPr>
              <a:picLocks noChangeAspect="1" noChangeArrowheads="1"/>
            </p:cNvPicPr>
            <p:nvPr/>
          </p:nvPicPr>
          <p:blipFill>
            <a:blip r:embed="rId3"/>
            <a:srcRect/>
            <a:stretch>
              <a:fillRect/>
            </a:stretch>
          </p:blipFill>
          <p:spPr bwMode="auto">
            <a:xfrm>
              <a:off x="6421366" y="2770885"/>
              <a:ext cx="392040" cy="503355"/>
            </a:xfrm>
            <a:prstGeom prst="rect">
              <a:avLst/>
            </a:prstGeom>
            <a:noFill/>
            <a:ln w="9525">
              <a:noFill/>
              <a:miter lim="800000"/>
              <a:headEnd/>
              <a:tailEnd/>
            </a:ln>
          </p:spPr>
        </p:pic>
        <p:pic>
          <p:nvPicPr>
            <p:cNvPr id="16418" name="Picture 362" descr="C:\Documents and Settings\goedek\Local Settings\Temporary Internet Files\Content.IE5\GLCPE3C9\MCj04316320000[1].png"/>
            <p:cNvPicPr>
              <a:picLocks noChangeAspect="1" noChangeArrowheads="1"/>
            </p:cNvPicPr>
            <p:nvPr/>
          </p:nvPicPr>
          <p:blipFill>
            <a:blip r:embed="rId4"/>
            <a:srcRect/>
            <a:stretch>
              <a:fillRect/>
            </a:stretch>
          </p:blipFill>
          <p:spPr bwMode="auto">
            <a:xfrm rot="194648">
              <a:off x="6745853" y="2206107"/>
              <a:ext cx="565976" cy="559351"/>
            </a:xfrm>
            <a:prstGeom prst="rect">
              <a:avLst/>
            </a:prstGeom>
            <a:noFill/>
            <a:ln w="9525">
              <a:noFill/>
              <a:miter lim="800000"/>
              <a:headEnd/>
              <a:tailEnd/>
            </a:ln>
          </p:spPr>
        </p:pic>
        <p:pic>
          <p:nvPicPr>
            <p:cNvPr id="16419" name="Picture 27" descr="C:\Documents and Settings\goedek\My Documents\My Pictures\Microsoft Clip Organizer\j0432646.png"/>
            <p:cNvPicPr>
              <a:picLocks noChangeAspect="1" noChangeArrowheads="1"/>
            </p:cNvPicPr>
            <p:nvPr/>
          </p:nvPicPr>
          <p:blipFill>
            <a:blip r:embed="rId5"/>
            <a:srcRect/>
            <a:stretch>
              <a:fillRect/>
            </a:stretch>
          </p:blipFill>
          <p:spPr bwMode="auto">
            <a:xfrm>
              <a:off x="5175504" y="2057400"/>
              <a:ext cx="644137" cy="636597"/>
            </a:xfrm>
            <a:prstGeom prst="rect">
              <a:avLst/>
            </a:prstGeom>
            <a:noFill/>
            <a:ln w="9525">
              <a:noFill/>
              <a:miter lim="800000"/>
              <a:headEnd/>
              <a:tailEnd/>
            </a:ln>
          </p:spPr>
        </p:pic>
        <p:pic>
          <p:nvPicPr>
            <p:cNvPr id="16420" name="Picture 27" descr="C:\Documents and Settings\goedek\My Documents\My Pictures\Microsoft Clip Organizer\j0432646.png"/>
            <p:cNvPicPr>
              <a:picLocks noChangeAspect="1" noChangeArrowheads="1"/>
            </p:cNvPicPr>
            <p:nvPr/>
          </p:nvPicPr>
          <p:blipFill>
            <a:blip r:embed="rId5"/>
            <a:srcRect/>
            <a:stretch>
              <a:fillRect/>
            </a:stretch>
          </p:blipFill>
          <p:spPr bwMode="auto">
            <a:xfrm>
              <a:off x="5925281" y="2057400"/>
              <a:ext cx="644137" cy="636597"/>
            </a:xfrm>
            <a:prstGeom prst="rect">
              <a:avLst/>
            </a:prstGeom>
            <a:noFill/>
            <a:ln w="9525">
              <a:noFill/>
              <a:miter lim="800000"/>
              <a:headEnd/>
              <a:tailEnd/>
            </a:ln>
          </p:spPr>
        </p:pic>
        <p:pic>
          <p:nvPicPr>
            <p:cNvPr id="16421" name="Picture 51" descr="Server"/>
            <p:cNvPicPr>
              <a:picLocks noChangeAspect="1" noChangeArrowheads="1"/>
            </p:cNvPicPr>
            <p:nvPr/>
          </p:nvPicPr>
          <p:blipFill>
            <a:blip r:embed="rId3"/>
            <a:srcRect/>
            <a:stretch>
              <a:fillRect/>
            </a:stretch>
          </p:blipFill>
          <p:spPr bwMode="auto">
            <a:xfrm>
              <a:off x="5644939" y="2770885"/>
              <a:ext cx="392040" cy="503355"/>
            </a:xfrm>
            <a:prstGeom prst="rect">
              <a:avLst/>
            </a:prstGeom>
            <a:noFill/>
            <a:ln w="9525">
              <a:noFill/>
              <a:miter lim="800000"/>
              <a:headEnd/>
              <a:tailEnd/>
            </a:ln>
          </p:spPr>
        </p:pic>
      </p:grpSp>
      <p:pic>
        <p:nvPicPr>
          <p:cNvPr id="16393" name="Picture 362" descr="C:\Documents and Settings\goedek\Local Settings\Temporary Internet Files\Content.IE5\GLCPE3C9\MCj04316320000[1].png"/>
          <p:cNvPicPr>
            <a:picLocks noChangeAspect="1" noChangeArrowheads="1"/>
          </p:cNvPicPr>
          <p:nvPr/>
        </p:nvPicPr>
        <p:blipFill>
          <a:blip r:embed="rId6"/>
          <a:srcRect/>
          <a:stretch>
            <a:fillRect/>
          </a:stretch>
        </p:blipFill>
        <p:spPr bwMode="auto">
          <a:xfrm rot="194648">
            <a:off x="7356475" y="3390900"/>
            <a:ext cx="541338" cy="534988"/>
          </a:xfrm>
          <a:prstGeom prst="rect">
            <a:avLst/>
          </a:prstGeom>
          <a:noFill/>
          <a:ln w="9525">
            <a:noFill/>
            <a:miter lim="800000"/>
            <a:headEnd/>
            <a:tailEnd/>
          </a:ln>
        </p:spPr>
      </p:pic>
      <p:sp>
        <p:nvSpPr>
          <p:cNvPr id="16394" name="Text Box 354"/>
          <p:cNvSpPr txBox="1">
            <a:spLocks noChangeArrowheads="1"/>
          </p:cNvSpPr>
          <p:nvPr/>
        </p:nvSpPr>
        <p:spPr bwMode="auto">
          <a:xfrm>
            <a:off x="6426200" y="3984625"/>
            <a:ext cx="1193800" cy="581025"/>
          </a:xfrm>
          <a:prstGeom prst="rect">
            <a:avLst/>
          </a:prstGeom>
          <a:noFill/>
          <a:ln w="9525">
            <a:noFill/>
            <a:miter lim="800000"/>
            <a:headEnd/>
            <a:tailEnd/>
          </a:ln>
        </p:spPr>
        <p:txBody>
          <a:bodyPr>
            <a:spAutoFit/>
          </a:bodyPr>
          <a:lstStyle/>
          <a:p>
            <a:pPr eaLnBrk="0" hangingPunct="0">
              <a:lnSpc>
                <a:spcPct val="80000"/>
              </a:lnSpc>
              <a:spcBef>
                <a:spcPct val="50000"/>
              </a:spcBef>
              <a:buSzPct val="100000"/>
            </a:pPr>
            <a:r>
              <a:rPr lang="en-US" sz="1000" b="1">
                <a:solidFill>
                  <a:srgbClr val="FF6900"/>
                </a:solidFill>
                <a:sym typeface="Arial" pitchFamily="34" charset="0"/>
              </a:rPr>
              <a:t>60% der Daten befinden sich vor Ort - im Rechenzentrum</a:t>
            </a:r>
          </a:p>
        </p:txBody>
      </p:sp>
      <p:pic>
        <p:nvPicPr>
          <p:cNvPr id="16395" name="Picture 362" descr="C:\Documents and Settings\goedek\Local Settings\Temporary Internet Files\Content.IE5\GLCPE3C9\MCj04316320000[1].png"/>
          <p:cNvPicPr>
            <a:picLocks noChangeAspect="1" noChangeArrowheads="1"/>
          </p:cNvPicPr>
          <p:nvPr/>
        </p:nvPicPr>
        <p:blipFill>
          <a:blip r:embed="rId6"/>
          <a:srcRect/>
          <a:stretch>
            <a:fillRect/>
          </a:stretch>
        </p:blipFill>
        <p:spPr bwMode="auto">
          <a:xfrm rot="194648">
            <a:off x="6943725" y="3540125"/>
            <a:ext cx="541338" cy="534988"/>
          </a:xfrm>
          <a:prstGeom prst="rect">
            <a:avLst/>
          </a:prstGeom>
          <a:noFill/>
          <a:ln w="9525">
            <a:noFill/>
            <a:miter lim="800000"/>
            <a:headEnd/>
            <a:tailEnd/>
          </a:ln>
        </p:spPr>
      </p:pic>
      <p:pic>
        <p:nvPicPr>
          <p:cNvPr id="16396" name="Picture 27" descr="C:\Documents and Settings\goedek\My Documents\My Pictures\Microsoft Clip Organizer\j0432646.png"/>
          <p:cNvPicPr>
            <a:picLocks noChangeAspect="1" noChangeArrowheads="1"/>
          </p:cNvPicPr>
          <p:nvPr/>
        </p:nvPicPr>
        <p:blipFill>
          <a:blip r:embed="rId7"/>
          <a:srcRect/>
          <a:stretch>
            <a:fillRect/>
          </a:stretch>
        </p:blipFill>
        <p:spPr bwMode="auto">
          <a:xfrm>
            <a:off x="7926388" y="3878263"/>
            <a:ext cx="615950" cy="608012"/>
          </a:xfrm>
          <a:prstGeom prst="rect">
            <a:avLst/>
          </a:prstGeom>
          <a:noFill/>
          <a:ln w="9525">
            <a:noFill/>
            <a:miter lim="800000"/>
            <a:headEnd/>
            <a:tailEnd/>
          </a:ln>
        </p:spPr>
      </p:pic>
      <p:pic>
        <p:nvPicPr>
          <p:cNvPr id="16397" name="Picture 27" descr="C:\Documents and Settings\goedek\My Documents\My Pictures\Microsoft Clip Organizer\j0432646.png"/>
          <p:cNvPicPr>
            <a:picLocks noChangeAspect="1" noChangeArrowheads="1"/>
          </p:cNvPicPr>
          <p:nvPr/>
        </p:nvPicPr>
        <p:blipFill>
          <a:blip r:embed="rId7"/>
          <a:srcRect/>
          <a:stretch>
            <a:fillRect/>
          </a:stretch>
        </p:blipFill>
        <p:spPr bwMode="auto">
          <a:xfrm>
            <a:off x="7548563" y="4095750"/>
            <a:ext cx="615950" cy="608013"/>
          </a:xfrm>
          <a:prstGeom prst="rect">
            <a:avLst/>
          </a:prstGeom>
          <a:noFill/>
          <a:ln w="9525">
            <a:noFill/>
            <a:miter lim="800000"/>
            <a:headEnd/>
            <a:tailEnd/>
          </a:ln>
        </p:spPr>
      </p:pic>
      <p:pic>
        <p:nvPicPr>
          <p:cNvPr id="16398" name="Picture 362" descr="C:\Documents and Settings\goedek\Local Settings\Temporary Internet Files\Content.IE5\GLCPE3C9\MCj04316320000[1].png"/>
          <p:cNvPicPr>
            <a:picLocks noChangeAspect="1" noChangeArrowheads="1"/>
          </p:cNvPicPr>
          <p:nvPr/>
        </p:nvPicPr>
        <p:blipFill>
          <a:blip r:embed="rId6"/>
          <a:srcRect/>
          <a:stretch>
            <a:fillRect/>
          </a:stretch>
        </p:blipFill>
        <p:spPr bwMode="auto">
          <a:xfrm rot="194648">
            <a:off x="7378700" y="3595688"/>
            <a:ext cx="541338" cy="534987"/>
          </a:xfrm>
          <a:prstGeom prst="rect">
            <a:avLst/>
          </a:prstGeom>
          <a:noFill/>
          <a:ln w="9525">
            <a:noFill/>
            <a:miter lim="800000"/>
            <a:headEnd/>
            <a:tailEnd/>
          </a:ln>
        </p:spPr>
      </p:pic>
      <p:grpSp>
        <p:nvGrpSpPr>
          <p:cNvPr id="16399" name="Group 89"/>
          <p:cNvGrpSpPr>
            <a:grpSpLocks/>
          </p:cNvGrpSpPr>
          <p:nvPr/>
        </p:nvGrpSpPr>
        <p:grpSpPr bwMode="auto">
          <a:xfrm>
            <a:off x="5197475" y="4860925"/>
            <a:ext cx="1985963" cy="1265238"/>
            <a:chOff x="5426336" y="5206700"/>
            <a:chExt cx="2469769" cy="1454433"/>
          </a:xfrm>
        </p:grpSpPr>
        <p:cxnSp>
          <p:nvCxnSpPr>
            <p:cNvPr id="17" name="Straight Connector 16"/>
            <p:cNvCxnSpPr/>
            <p:nvPr/>
          </p:nvCxnSpPr>
          <p:spPr>
            <a:xfrm flipV="1">
              <a:off x="5862643" y="5637373"/>
              <a:ext cx="1129263" cy="171539"/>
            </a:xfrm>
            <a:prstGeom prst="line">
              <a:avLst/>
            </a:prstGeom>
            <a:ln w="25400">
              <a:solidFill>
                <a:srgbClr val="FF69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915946" y="5797962"/>
              <a:ext cx="1721533" cy="10949"/>
            </a:xfrm>
            <a:prstGeom prst="line">
              <a:avLst/>
            </a:prstGeom>
            <a:ln w="25400">
              <a:solidFill>
                <a:srgbClr val="FF69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15946" y="5797962"/>
              <a:ext cx="1549775" cy="312056"/>
            </a:xfrm>
            <a:prstGeom prst="line">
              <a:avLst/>
            </a:prstGeom>
            <a:ln w="25400">
              <a:solidFill>
                <a:srgbClr val="FF69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27792" y="5797962"/>
              <a:ext cx="1247717" cy="582139"/>
            </a:xfrm>
            <a:prstGeom prst="line">
              <a:avLst/>
            </a:prstGeom>
            <a:ln w="25400">
              <a:solidFill>
                <a:srgbClr val="FF69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31055" y="5734092"/>
              <a:ext cx="677162" cy="527391"/>
            </a:xfrm>
            <a:prstGeom prst="line">
              <a:avLst/>
            </a:prstGeom>
            <a:ln w="25400">
              <a:solidFill>
                <a:srgbClr val="FF6900"/>
              </a:solidFill>
              <a:prstDash val="sysDot"/>
            </a:ln>
          </p:spPr>
          <p:style>
            <a:lnRef idx="1">
              <a:schemeClr val="accent1"/>
            </a:lnRef>
            <a:fillRef idx="0">
              <a:schemeClr val="accent1"/>
            </a:fillRef>
            <a:effectRef idx="0">
              <a:schemeClr val="accent1"/>
            </a:effectRef>
            <a:fontRef idx="minor">
              <a:schemeClr val="tx1"/>
            </a:fontRef>
          </p:style>
        </p:cxnSp>
        <p:pic>
          <p:nvPicPr>
            <p:cNvPr id="16405" name="Picture 12" descr="building"/>
            <p:cNvPicPr preferRelativeResize="0">
              <a:picLocks noChangeAspect="1" noChangeArrowheads="1"/>
            </p:cNvPicPr>
            <p:nvPr/>
          </p:nvPicPr>
          <p:blipFill>
            <a:blip r:embed="rId8"/>
            <a:srcRect/>
            <a:stretch>
              <a:fillRect/>
            </a:stretch>
          </p:blipFill>
          <p:spPr bwMode="auto">
            <a:xfrm>
              <a:off x="5426336" y="5206700"/>
              <a:ext cx="684005" cy="684005"/>
            </a:xfrm>
            <a:prstGeom prst="rect">
              <a:avLst/>
            </a:prstGeom>
            <a:noFill/>
            <a:ln w="9525">
              <a:noFill/>
              <a:miter lim="800000"/>
              <a:headEnd/>
              <a:tailEnd/>
            </a:ln>
          </p:spPr>
        </p:pic>
        <p:pic>
          <p:nvPicPr>
            <p:cNvPr id="16406" name="Picture 362" descr="C:\Documents and Settings\goedek\Local Settings\Temporary Internet Files\Content.IE5\GLCPE3C9\MCj04316320000[1].png"/>
            <p:cNvPicPr>
              <a:picLocks noChangeAspect="1" noChangeArrowheads="1"/>
            </p:cNvPicPr>
            <p:nvPr/>
          </p:nvPicPr>
          <p:blipFill>
            <a:blip r:embed="rId9"/>
            <a:srcRect/>
            <a:stretch>
              <a:fillRect/>
            </a:stretch>
          </p:blipFill>
          <p:spPr bwMode="auto">
            <a:xfrm rot="194648">
              <a:off x="7319164" y="5451513"/>
              <a:ext cx="508448" cy="502497"/>
            </a:xfrm>
            <a:prstGeom prst="rect">
              <a:avLst/>
            </a:prstGeom>
            <a:noFill/>
            <a:ln w="9525">
              <a:noFill/>
              <a:miter lim="800000"/>
              <a:headEnd/>
              <a:tailEnd/>
            </a:ln>
          </p:spPr>
        </p:pic>
        <p:pic>
          <p:nvPicPr>
            <p:cNvPr id="16407" name="Picture 362" descr="C:\Documents and Settings\goedek\Local Settings\Temporary Internet Files\Content.IE5\GLCPE3C9\MCj04316320000[1].png"/>
            <p:cNvPicPr>
              <a:picLocks noChangeAspect="1" noChangeArrowheads="1"/>
            </p:cNvPicPr>
            <p:nvPr/>
          </p:nvPicPr>
          <p:blipFill>
            <a:blip r:embed="rId9"/>
            <a:srcRect/>
            <a:stretch>
              <a:fillRect/>
            </a:stretch>
          </p:blipFill>
          <p:spPr bwMode="auto">
            <a:xfrm rot="194648">
              <a:off x="6781282" y="5311666"/>
              <a:ext cx="508448" cy="502497"/>
            </a:xfrm>
            <a:prstGeom prst="rect">
              <a:avLst/>
            </a:prstGeom>
            <a:noFill/>
            <a:ln w="9525">
              <a:noFill/>
              <a:miter lim="800000"/>
              <a:headEnd/>
              <a:tailEnd/>
            </a:ln>
          </p:spPr>
        </p:pic>
        <p:pic>
          <p:nvPicPr>
            <p:cNvPr id="16408" name="Picture 27" descr="C:\Documents and Settings\goedek\My Documents\My Pictures\Microsoft Clip Organizer\j0432646.png"/>
            <p:cNvPicPr>
              <a:picLocks noChangeAspect="1" noChangeArrowheads="1"/>
            </p:cNvPicPr>
            <p:nvPr/>
          </p:nvPicPr>
          <p:blipFill>
            <a:blip r:embed="rId10"/>
            <a:srcRect/>
            <a:stretch>
              <a:fillRect/>
            </a:stretch>
          </p:blipFill>
          <p:spPr bwMode="auto">
            <a:xfrm>
              <a:off x="6241681" y="6027925"/>
              <a:ext cx="578665" cy="571891"/>
            </a:xfrm>
            <a:prstGeom prst="rect">
              <a:avLst/>
            </a:prstGeom>
            <a:noFill/>
            <a:ln w="9525">
              <a:noFill/>
              <a:miter lim="800000"/>
              <a:headEnd/>
              <a:tailEnd/>
            </a:ln>
          </p:spPr>
        </p:pic>
        <p:pic>
          <p:nvPicPr>
            <p:cNvPr id="16409" name="Picture 27" descr="C:\Documents and Settings\goedek\My Documents\My Pictures\Microsoft Clip Organizer\j0432646.png"/>
            <p:cNvPicPr>
              <a:picLocks noChangeAspect="1" noChangeArrowheads="1"/>
            </p:cNvPicPr>
            <p:nvPr/>
          </p:nvPicPr>
          <p:blipFill>
            <a:blip r:embed="rId10"/>
            <a:srcRect/>
            <a:stretch>
              <a:fillRect/>
            </a:stretch>
          </p:blipFill>
          <p:spPr bwMode="auto">
            <a:xfrm>
              <a:off x="7317440" y="5855803"/>
              <a:ext cx="578665" cy="571891"/>
            </a:xfrm>
            <a:prstGeom prst="rect">
              <a:avLst/>
            </a:prstGeom>
            <a:noFill/>
            <a:ln w="9525">
              <a:noFill/>
              <a:miter lim="800000"/>
              <a:headEnd/>
              <a:tailEnd/>
            </a:ln>
          </p:spPr>
        </p:pic>
        <p:pic>
          <p:nvPicPr>
            <p:cNvPr id="16410" name="Picture 362" descr="C:\Documents and Settings\goedek\Local Settings\Temporary Internet Files\Content.IE5\GLCPE3C9\MCj04316320000[1].png"/>
            <p:cNvPicPr>
              <a:picLocks noChangeAspect="1" noChangeArrowheads="1"/>
            </p:cNvPicPr>
            <p:nvPr/>
          </p:nvPicPr>
          <p:blipFill>
            <a:blip r:embed="rId9"/>
            <a:srcRect/>
            <a:stretch>
              <a:fillRect/>
            </a:stretch>
          </p:blipFill>
          <p:spPr bwMode="auto">
            <a:xfrm rot="194648">
              <a:off x="6813562" y="6158636"/>
              <a:ext cx="508448" cy="5024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gray">
          <a:xfrm>
            <a:off x="6007100" y="1412875"/>
            <a:ext cx="2724150" cy="4762500"/>
          </a:xfrm>
          <a:prstGeom prst="roundRect">
            <a:avLst>
              <a:gd name="adj" fmla="val 3556"/>
            </a:avLst>
          </a:prstGeom>
          <a:solidFill>
            <a:srgbClr val="DDDDDD"/>
          </a:solidFill>
          <a:ln w="19050">
            <a:noFill/>
            <a:round/>
            <a:headEnd/>
            <a:tailEnd/>
          </a:ln>
        </p:spPr>
        <p:txBody>
          <a:bodyPr wrap="none" anchor="ctr"/>
          <a:lstStyle/>
          <a:p>
            <a:pPr>
              <a:lnSpc>
                <a:spcPct val="85000"/>
              </a:lnSpc>
              <a:buFont typeface="Arial" pitchFamily="34" charset="0"/>
              <a:buNone/>
            </a:pPr>
            <a:endParaRPr lang="de-DE" b="1"/>
          </a:p>
        </p:txBody>
      </p:sp>
      <p:sp>
        <p:nvSpPr>
          <p:cNvPr id="17411" name="AutoShape 5"/>
          <p:cNvSpPr>
            <a:spLocks noChangeArrowheads="1"/>
          </p:cNvSpPr>
          <p:nvPr/>
        </p:nvSpPr>
        <p:spPr bwMode="gray">
          <a:xfrm>
            <a:off x="3201988" y="1412875"/>
            <a:ext cx="2724150" cy="4781550"/>
          </a:xfrm>
          <a:prstGeom prst="roundRect">
            <a:avLst>
              <a:gd name="adj" fmla="val 4310"/>
            </a:avLst>
          </a:prstGeom>
          <a:solidFill>
            <a:srgbClr val="DDDDDD"/>
          </a:solidFill>
          <a:ln w="19050">
            <a:noFill/>
            <a:round/>
            <a:headEnd/>
            <a:tailEnd/>
          </a:ln>
        </p:spPr>
        <p:txBody>
          <a:bodyPr wrap="none" anchor="ctr"/>
          <a:lstStyle/>
          <a:p>
            <a:pPr>
              <a:lnSpc>
                <a:spcPct val="85000"/>
              </a:lnSpc>
              <a:buFont typeface="Arial" pitchFamily="34" charset="0"/>
              <a:buNone/>
            </a:pPr>
            <a:endParaRPr lang="de-DE" b="1"/>
          </a:p>
        </p:txBody>
      </p:sp>
      <p:sp>
        <p:nvSpPr>
          <p:cNvPr id="17412" name="AutoShape 7"/>
          <p:cNvSpPr>
            <a:spLocks noChangeArrowheads="1"/>
          </p:cNvSpPr>
          <p:nvPr/>
        </p:nvSpPr>
        <p:spPr bwMode="gray">
          <a:xfrm>
            <a:off x="366713" y="1412875"/>
            <a:ext cx="2724150" cy="4762500"/>
          </a:xfrm>
          <a:prstGeom prst="roundRect">
            <a:avLst>
              <a:gd name="adj" fmla="val 4722"/>
            </a:avLst>
          </a:prstGeom>
          <a:solidFill>
            <a:srgbClr val="DDDDDD"/>
          </a:solidFill>
          <a:ln w="19050">
            <a:noFill/>
            <a:round/>
            <a:headEnd/>
            <a:tailEnd/>
          </a:ln>
        </p:spPr>
        <p:txBody>
          <a:bodyPr wrap="none" anchor="ctr"/>
          <a:lstStyle/>
          <a:p>
            <a:pPr>
              <a:lnSpc>
                <a:spcPct val="85000"/>
              </a:lnSpc>
            </a:pPr>
            <a:endParaRPr lang="de-DE" b="1"/>
          </a:p>
        </p:txBody>
      </p:sp>
      <p:sp>
        <p:nvSpPr>
          <p:cNvPr id="17413" name="Rectangle 5"/>
          <p:cNvSpPr>
            <a:spLocks noChangeArrowheads="1"/>
          </p:cNvSpPr>
          <p:nvPr/>
        </p:nvSpPr>
        <p:spPr bwMode="auto">
          <a:xfrm>
            <a:off x="238125" y="2330450"/>
            <a:ext cx="8526463" cy="3744913"/>
          </a:xfrm>
          <a:prstGeom prst="rect">
            <a:avLst/>
          </a:prstGeom>
          <a:solidFill>
            <a:schemeClr val="bg1">
              <a:alpha val="34901"/>
            </a:schemeClr>
          </a:solidFill>
          <a:ln w="12700" algn="ctr">
            <a:noFill/>
            <a:miter lim="800000"/>
            <a:headEnd/>
            <a:tailEnd/>
          </a:ln>
        </p:spPr>
        <p:txBody>
          <a:bodyPr wrap="none" lIns="0" tIns="0" rIns="0" bIns="0" anchor="ctr"/>
          <a:lstStyle/>
          <a:p>
            <a:endParaRPr lang="de-DE"/>
          </a:p>
        </p:txBody>
      </p:sp>
      <p:sp>
        <p:nvSpPr>
          <p:cNvPr id="6150" name="Text Box 2"/>
          <p:cNvSpPr txBox="1">
            <a:spLocks noChangeArrowheads="1"/>
          </p:cNvSpPr>
          <p:nvPr/>
        </p:nvSpPr>
        <p:spPr bwMode="auto">
          <a:xfrm>
            <a:off x="128588" y="303213"/>
            <a:ext cx="8839200" cy="555625"/>
          </a:xfrm>
          <a:prstGeom prst="rect">
            <a:avLst/>
          </a:prstGeom>
          <a:noFill/>
          <a:ln w="9525">
            <a:noFill/>
            <a:miter lim="800000"/>
            <a:headEnd/>
            <a:tailEnd/>
          </a:ln>
        </p:spPr>
        <p:txBody>
          <a:bodyPr>
            <a:spAutoFit/>
          </a:bodyPr>
          <a:lstStyle/>
          <a:p>
            <a:pPr eaLnBrk="0" hangingPunct="0">
              <a:lnSpc>
                <a:spcPct val="95000"/>
              </a:lnSpc>
              <a:buSzPct val="100000"/>
            </a:pPr>
            <a:r>
              <a:rPr lang="de-DE" sz="3200" smtClean="0">
                <a:solidFill>
                  <a:srgbClr val="000000"/>
                </a:solidFill>
                <a:latin typeface="Calibri" pitchFamily="34" charset="0"/>
                <a:sym typeface="Arial" pitchFamily="34" charset="0"/>
              </a:rPr>
              <a:t>Die wichtigsten Funktionen im Überblick</a:t>
            </a:r>
            <a:endParaRPr lang="de-DE" sz="3200">
              <a:solidFill>
                <a:srgbClr val="000000"/>
              </a:solidFill>
              <a:latin typeface="Calibri" pitchFamily="34" charset="0"/>
              <a:sym typeface="Arial" pitchFamily="34" charset="0"/>
            </a:endParaRPr>
          </a:p>
        </p:txBody>
      </p:sp>
      <p:sp>
        <p:nvSpPr>
          <p:cNvPr id="17415" name="Text Box 4"/>
          <p:cNvSpPr txBox="1">
            <a:spLocks noChangeArrowheads="1"/>
          </p:cNvSpPr>
          <p:nvPr/>
        </p:nvSpPr>
        <p:spPr bwMode="auto">
          <a:xfrm>
            <a:off x="6191250" y="1524000"/>
            <a:ext cx="2495550" cy="695325"/>
          </a:xfrm>
          <a:prstGeom prst="rect">
            <a:avLst/>
          </a:prstGeom>
          <a:noFill/>
          <a:ln>
            <a:noFill/>
          </a:ln>
          <a:extLst>
            <a:ext uri="{909E8E84-426E-40DD-AFC4-6F175D3DCCD1}"/>
            <a:ext uri="{91240B29-F687-4F45-9708-019B960494DF}"/>
          </a:extLst>
        </p:spPr>
        <p:txBody>
          <a:bodyPr>
            <a:spAutoFit/>
          </a:bodyPr>
          <a:lstStyle/>
          <a:p>
            <a:pPr eaLnBrk="0" hangingPunct="0">
              <a:lnSpc>
                <a:spcPct val="110000"/>
              </a:lnSpc>
              <a:spcBef>
                <a:spcPct val="50000"/>
              </a:spcBef>
              <a:buSzPct val="100000"/>
            </a:pPr>
            <a:r>
              <a:rPr lang="de-DE" b="1" smtClean="0">
                <a:solidFill>
                  <a:srgbClr val="7F7F7F"/>
                </a:solidFill>
                <a:latin typeface="Calibri" pitchFamily="34" charset="0"/>
                <a:sym typeface="Arial" pitchFamily="34" charset="0"/>
              </a:rPr>
              <a:t>Sichere und einfache Datenträgerverwaltung</a:t>
            </a:r>
            <a:endParaRPr lang="de-DE" b="1">
              <a:solidFill>
                <a:srgbClr val="7F7F7F"/>
              </a:solidFill>
              <a:latin typeface="Calibri" pitchFamily="34" charset="0"/>
              <a:sym typeface="Arial" pitchFamily="34" charset="0"/>
            </a:endParaRPr>
          </a:p>
        </p:txBody>
      </p:sp>
      <p:sp>
        <p:nvSpPr>
          <p:cNvPr id="17416" name="Text Box 6"/>
          <p:cNvSpPr txBox="1">
            <a:spLocks noChangeArrowheads="1"/>
          </p:cNvSpPr>
          <p:nvPr/>
        </p:nvSpPr>
        <p:spPr bwMode="auto">
          <a:xfrm>
            <a:off x="3414713" y="1554163"/>
            <a:ext cx="2370137" cy="369887"/>
          </a:xfrm>
          <a:prstGeom prst="rect">
            <a:avLst/>
          </a:prstGeom>
          <a:noFill/>
          <a:ln>
            <a:noFill/>
          </a:ln>
          <a:extLst>
            <a:ext uri="{909E8E84-426E-40DD-AFC4-6F175D3DCCD1}"/>
            <a:ext uri="{91240B29-F687-4F45-9708-019B960494DF}"/>
          </a:extLst>
        </p:spPr>
        <p:txBody>
          <a:bodyPr>
            <a:spAutoFit/>
          </a:bodyPr>
          <a:lstStyle/>
          <a:p>
            <a:pPr eaLnBrk="0" hangingPunct="0">
              <a:spcBef>
                <a:spcPct val="50000"/>
              </a:spcBef>
              <a:buSzPct val="100000"/>
            </a:pPr>
            <a:r>
              <a:rPr lang="de-DE" b="1" smtClean="0">
                <a:solidFill>
                  <a:srgbClr val="7F7F7F"/>
                </a:solidFill>
                <a:latin typeface="Calibri" pitchFamily="34" charset="0"/>
                <a:sym typeface="Arial" pitchFamily="34" charset="0"/>
              </a:rPr>
              <a:t>Smart Restores</a:t>
            </a:r>
            <a:r>
              <a:rPr lang="de-DE" b="1" baseline="30000" smtClean="0">
                <a:solidFill>
                  <a:srgbClr val="7F7F7F"/>
                </a:solidFill>
                <a:latin typeface="Calibri" pitchFamily="34" charset="0"/>
                <a:sym typeface="Arial" pitchFamily="34" charset="0"/>
              </a:rPr>
              <a:t>TM</a:t>
            </a:r>
            <a:endParaRPr lang="de-DE" b="1" baseline="30000">
              <a:solidFill>
                <a:srgbClr val="7F7F7F"/>
              </a:solidFill>
              <a:latin typeface="Calibri" pitchFamily="34" charset="0"/>
              <a:sym typeface="Arial" pitchFamily="34" charset="0"/>
            </a:endParaRPr>
          </a:p>
        </p:txBody>
      </p:sp>
      <p:sp>
        <p:nvSpPr>
          <p:cNvPr id="17417" name="Text Box 8"/>
          <p:cNvSpPr txBox="1">
            <a:spLocks noChangeArrowheads="1"/>
          </p:cNvSpPr>
          <p:nvPr/>
        </p:nvSpPr>
        <p:spPr bwMode="auto">
          <a:xfrm>
            <a:off x="539750" y="1528763"/>
            <a:ext cx="2654300" cy="646112"/>
          </a:xfrm>
          <a:prstGeom prst="rect">
            <a:avLst/>
          </a:prstGeom>
          <a:noFill/>
          <a:ln>
            <a:noFill/>
          </a:ln>
          <a:extLst>
            <a:ext uri="{909E8E84-426E-40DD-AFC4-6F175D3DCCD1}"/>
            <a:ext uri="{91240B29-F687-4F45-9708-019B960494DF}"/>
          </a:extLst>
        </p:spPr>
        <p:txBody>
          <a:bodyPr>
            <a:spAutoFit/>
          </a:bodyPr>
          <a:lstStyle/>
          <a:p>
            <a:pPr eaLnBrk="0" hangingPunct="0">
              <a:spcBef>
                <a:spcPct val="45000"/>
              </a:spcBef>
              <a:buSzPct val="100000"/>
            </a:pPr>
            <a:r>
              <a:rPr lang="de-DE" b="1" smtClean="0">
                <a:solidFill>
                  <a:srgbClr val="7F7F7F"/>
                </a:solidFill>
                <a:latin typeface="Calibri" pitchFamily="34" charset="0"/>
                <a:sym typeface="Arial" pitchFamily="34" charset="0"/>
              </a:rPr>
              <a:t>Selbstregelnde </a:t>
            </a:r>
            <a:br>
              <a:rPr lang="de-DE" b="1" smtClean="0">
                <a:solidFill>
                  <a:srgbClr val="7F7F7F"/>
                </a:solidFill>
                <a:latin typeface="Calibri" pitchFamily="34" charset="0"/>
                <a:sym typeface="Arial" pitchFamily="34" charset="0"/>
              </a:rPr>
            </a:br>
            <a:r>
              <a:rPr lang="de-DE" b="1" smtClean="0">
                <a:solidFill>
                  <a:srgbClr val="7F7F7F"/>
                </a:solidFill>
                <a:latin typeface="Calibri" pitchFamily="34" charset="0"/>
                <a:sym typeface="Arial" pitchFamily="34" charset="0"/>
              </a:rPr>
              <a:t>Sicherungen</a:t>
            </a:r>
            <a:endParaRPr lang="de-DE" b="1">
              <a:solidFill>
                <a:srgbClr val="7F7F7F"/>
              </a:solidFill>
              <a:latin typeface="Calibri" pitchFamily="34" charset="0"/>
              <a:sym typeface="Arial" pitchFamily="34" charset="0"/>
            </a:endParaRPr>
          </a:p>
        </p:txBody>
      </p:sp>
      <p:sp>
        <p:nvSpPr>
          <p:cNvPr id="17418" name="Rectangle 9"/>
          <p:cNvSpPr>
            <a:spLocks noChangeArrowheads="1"/>
          </p:cNvSpPr>
          <p:nvPr/>
        </p:nvSpPr>
        <p:spPr bwMode="auto">
          <a:xfrm>
            <a:off x="581025" y="2382838"/>
            <a:ext cx="2314575" cy="3086100"/>
          </a:xfrm>
          <a:prstGeom prst="rect">
            <a:avLst/>
          </a:prstGeom>
          <a:noFill/>
          <a:ln>
            <a:noFill/>
          </a:ln>
          <a:extLst>
            <a:ext uri="{909E8E84-426E-40DD-AFC4-6F175D3DCCD1}"/>
            <a:ext uri="{91240B29-F687-4F45-9708-019B960494DF}"/>
          </a:extLst>
        </p:spPr>
        <p:txBody>
          <a:bodyPr lIns="0" tIns="0" rIns="0" bIns="0"/>
          <a:lstStyle/>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Erkennt Desktop- und Laptop-Computer automatisch, wenn sie sich mit dem Netzwerk verbinden</a:t>
            </a:r>
          </a:p>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Systeme mit ältestem Sicherungsdatum haben höchste Priorität</a:t>
            </a:r>
          </a:p>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Beseitigung von Dateiduplikaten für maximale Ausnutzung des Sicherungsspeichers</a:t>
            </a:r>
          </a:p>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Kein tägliches Lesen von Protokollen oder Schreiben von neuen Skripts erforderlich</a:t>
            </a:r>
            <a:endParaRPr lang="de-DE" sz="1600">
              <a:solidFill>
                <a:srgbClr val="7F7F7F"/>
              </a:solidFill>
              <a:latin typeface="Calibri" pitchFamily="34" charset="0"/>
              <a:sym typeface="Arial" pitchFamily="34" charset="0"/>
            </a:endParaRPr>
          </a:p>
        </p:txBody>
      </p:sp>
      <p:sp>
        <p:nvSpPr>
          <p:cNvPr id="17419" name="Rectangle 10"/>
          <p:cNvSpPr>
            <a:spLocks noChangeArrowheads="1"/>
          </p:cNvSpPr>
          <p:nvPr/>
        </p:nvSpPr>
        <p:spPr bwMode="auto">
          <a:xfrm>
            <a:off x="3459163" y="2382838"/>
            <a:ext cx="2379662" cy="3806825"/>
          </a:xfrm>
          <a:prstGeom prst="rect">
            <a:avLst/>
          </a:prstGeom>
          <a:noFill/>
          <a:ln>
            <a:noFill/>
          </a:ln>
          <a:extLst>
            <a:ext uri="{909E8E84-426E-40DD-AFC4-6F175D3DCCD1}"/>
            <a:ext uri="{91240B29-F687-4F45-9708-019B960494DF}"/>
          </a:extLst>
        </p:spPr>
        <p:txBody>
          <a:bodyPr lIns="0" tIns="0" rIns="0" bIns="0"/>
          <a:lstStyle/>
          <a:p>
            <a:pPr marL="285750" indent="-285750" eaLnBrk="0" hangingPunct="0">
              <a:lnSpc>
                <a:spcPct val="80000"/>
              </a:lnSpc>
              <a:spcBef>
                <a:spcPct val="50000"/>
              </a:spcBef>
              <a:buClr>
                <a:srgbClr val="7F7F7F"/>
              </a:buClr>
              <a:buFont typeface="Arial" pitchFamily="34" charset="0"/>
              <a:buChar char="•"/>
            </a:pPr>
            <a:r>
              <a:rPr lang="de-DE" sz="1600" dirty="0" smtClean="0">
                <a:solidFill>
                  <a:srgbClr val="7F7F7F"/>
                </a:solidFill>
                <a:latin typeface="Calibri" pitchFamily="34" charset="0"/>
                <a:sym typeface="Arial" pitchFamily="34" charset="0"/>
              </a:rPr>
              <a:t>Keine fehlerhaften Wiederherstellungen, die gelöschte, verschobene oder umbenannte Dateien und Ordner fälschlicherweise zurückgeben</a:t>
            </a:r>
          </a:p>
          <a:p>
            <a:pPr marL="285750" indent="-285750" eaLnBrk="0" hangingPunct="0">
              <a:lnSpc>
                <a:spcPct val="80000"/>
              </a:lnSpc>
              <a:spcBef>
                <a:spcPct val="50000"/>
              </a:spcBef>
              <a:buClr>
                <a:srgbClr val="7F7F7F"/>
              </a:buClr>
              <a:buFont typeface="Arial" pitchFamily="34" charset="0"/>
              <a:buChar char="•"/>
            </a:pPr>
            <a:r>
              <a:rPr lang="de-DE" sz="1600" dirty="0" smtClean="0">
                <a:solidFill>
                  <a:srgbClr val="7F7F7F"/>
                </a:solidFill>
                <a:latin typeface="Calibri" pitchFamily="34" charset="0"/>
                <a:sym typeface="Arial" pitchFamily="34" charset="0"/>
              </a:rPr>
              <a:t>Vollständige wöchentliche Sicherungen entfallen</a:t>
            </a:r>
          </a:p>
          <a:p>
            <a:pPr marL="285750" indent="-285750" eaLnBrk="0" hangingPunct="0">
              <a:lnSpc>
                <a:spcPct val="80000"/>
              </a:lnSpc>
              <a:spcBef>
                <a:spcPct val="50000"/>
              </a:spcBef>
              <a:buClr>
                <a:srgbClr val="7F7F7F"/>
              </a:buClr>
              <a:buFont typeface="Arial" pitchFamily="34" charset="0"/>
              <a:buChar char="•"/>
            </a:pPr>
            <a:r>
              <a:rPr lang="de-DE" sz="1600" dirty="0" smtClean="0">
                <a:solidFill>
                  <a:srgbClr val="7F7F7F"/>
                </a:solidFill>
                <a:latin typeface="Calibri" pitchFamily="34" charset="0"/>
                <a:sym typeface="Arial" pitchFamily="34" charset="0"/>
              </a:rPr>
              <a:t>CD zur Notfallwieder</a:t>
            </a:r>
            <a:br>
              <a:rPr lang="de-DE" sz="1600" dirty="0" smtClean="0">
                <a:solidFill>
                  <a:srgbClr val="7F7F7F"/>
                </a:solidFill>
                <a:latin typeface="Calibri" pitchFamily="34" charset="0"/>
                <a:sym typeface="Arial" pitchFamily="34" charset="0"/>
              </a:rPr>
            </a:br>
            <a:r>
              <a:rPr lang="de-DE" sz="1600" dirty="0" smtClean="0">
                <a:solidFill>
                  <a:srgbClr val="7F7F7F"/>
                </a:solidFill>
                <a:latin typeface="Calibri" pitchFamily="34" charset="0"/>
                <a:sym typeface="Arial" pitchFamily="34" charset="0"/>
              </a:rPr>
              <a:t>herstellung bietet eine Bare-Metal-Wieder</a:t>
            </a:r>
            <a:br>
              <a:rPr lang="de-DE" sz="1600" dirty="0" smtClean="0">
                <a:solidFill>
                  <a:srgbClr val="7F7F7F"/>
                </a:solidFill>
                <a:latin typeface="Calibri" pitchFamily="34" charset="0"/>
                <a:sym typeface="Arial" pitchFamily="34" charset="0"/>
              </a:rPr>
            </a:br>
            <a:r>
              <a:rPr lang="de-DE" sz="1600" dirty="0" smtClean="0">
                <a:solidFill>
                  <a:srgbClr val="7F7F7F"/>
                </a:solidFill>
                <a:latin typeface="Calibri" pitchFamily="34" charset="0"/>
                <a:sym typeface="Arial" pitchFamily="34" charset="0"/>
              </a:rPr>
              <a:t>herstellung von Servern, Desktop-Computern und Laptops</a:t>
            </a:r>
            <a:endParaRPr lang="de-DE" sz="1600" dirty="0">
              <a:solidFill>
                <a:srgbClr val="7F7F7F"/>
              </a:solidFill>
              <a:latin typeface="Calibri" pitchFamily="34" charset="0"/>
              <a:sym typeface="Arial" pitchFamily="34" charset="0"/>
            </a:endParaRPr>
          </a:p>
        </p:txBody>
      </p:sp>
      <p:sp>
        <p:nvSpPr>
          <p:cNvPr id="17420" name="Rectangle 11"/>
          <p:cNvSpPr>
            <a:spLocks noChangeArrowheads="1"/>
          </p:cNvSpPr>
          <p:nvPr/>
        </p:nvSpPr>
        <p:spPr bwMode="auto">
          <a:xfrm>
            <a:off x="6197600" y="2389188"/>
            <a:ext cx="2487613" cy="2546350"/>
          </a:xfrm>
          <a:prstGeom prst="rect">
            <a:avLst/>
          </a:prstGeom>
          <a:noFill/>
          <a:ln>
            <a:noFill/>
          </a:ln>
          <a:extLst>
            <a:ext uri="{909E8E84-426E-40DD-AFC4-6F175D3DCCD1}"/>
            <a:ext uri="{91240B29-F687-4F45-9708-019B960494DF}"/>
          </a:extLst>
        </p:spPr>
        <p:txBody>
          <a:bodyPr lIns="0" tIns="0" rIns="0" bIns="0"/>
          <a:lstStyle/>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Hochwertige 128/256-Bit-AES-Verschlüsselung</a:t>
            </a:r>
          </a:p>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Mehrere redundante und unabhängige Sätze an Sicherungsdatenträgern</a:t>
            </a:r>
          </a:p>
          <a:p>
            <a:pPr marL="285750" indent="-285750" eaLnBrk="0" hangingPunct="0">
              <a:lnSpc>
                <a:spcPct val="80000"/>
              </a:lnSpc>
              <a:spcBef>
                <a:spcPct val="50000"/>
              </a:spcBef>
              <a:buClr>
                <a:srgbClr val="7F7F7F"/>
              </a:buClr>
              <a:buFont typeface="Arial" pitchFamily="34" charset="0"/>
              <a:buChar char="•"/>
            </a:pPr>
            <a:r>
              <a:rPr lang="de-DE" sz="1600" smtClean="0">
                <a:solidFill>
                  <a:srgbClr val="7F7F7F"/>
                </a:solidFill>
                <a:latin typeface="Calibri" pitchFamily="34" charset="0"/>
                <a:sym typeface="Arial" pitchFamily="34" charset="0"/>
              </a:rPr>
              <a:t>Vereinfachte Onsite-/Offsite-Rotation</a:t>
            </a:r>
            <a:endParaRPr lang="de-DE" sz="1600">
              <a:solidFill>
                <a:srgbClr val="7F7F7F"/>
              </a:solidFill>
              <a:latin typeface="Calibri"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gray">
          <a:xfrm>
            <a:off x="200025" y="3732213"/>
            <a:ext cx="8153400" cy="2798762"/>
          </a:xfrm>
          <a:prstGeom prst="rect">
            <a:avLst/>
          </a:prstGeom>
          <a:noFill/>
          <a:ln w="9525">
            <a:noFill/>
            <a:miter lim="800000"/>
            <a:headEnd/>
            <a:tailEnd/>
          </a:ln>
        </p:spPr>
        <p:txBody>
          <a:bodyPr lIns="64008" tIns="0" rIns="64008" bIns="0"/>
          <a:lstStyle/>
          <a:p>
            <a:pPr marL="342900" indent="-342900" eaLnBrk="0" hangingPunct="0">
              <a:spcBef>
                <a:spcPct val="50000"/>
              </a:spcBef>
              <a:buClr>
                <a:srgbClr val="7F7F7F"/>
              </a:buClr>
              <a:buFontTx/>
              <a:buChar char="•"/>
            </a:pPr>
            <a:r>
              <a:rPr lang="de-DE" b="1" dirty="0" smtClean="0">
                <a:solidFill>
                  <a:srgbClr val="7F7F7F"/>
                </a:solidFill>
                <a:latin typeface="Calibri" pitchFamily="34" charset="0"/>
                <a:sym typeface="Arial" pitchFamily="34" charset="0"/>
              </a:rPr>
              <a:t>Freie Wahl zwischen Windows- oder Macintosh-Sicherungsservern</a:t>
            </a:r>
          </a:p>
          <a:p>
            <a:pPr marL="342900" indent="-342900" eaLnBrk="0" hangingPunct="0">
              <a:spcBef>
                <a:spcPct val="50000"/>
              </a:spcBef>
              <a:buClr>
                <a:srgbClr val="7F7F7F"/>
              </a:buClr>
              <a:buFontTx/>
              <a:buChar char="•"/>
            </a:pPr>
            <a:r>
              <a:rPr lang="de-DE" b="1" dirty="0" smtClean="0">
                <a:solidFill>
                  <a:srgbClr val="7F7F7F"/>
                </a:solidFill>
                <a:latin typeface="Calibri" pitchFamily="34" charset="0"/>
                <a:sym typeface="Arial" pitchFamily="34" charset="0"/>
              </a:rPr>
              <a:t>Schutz von Servern, Desktop-Computern, Notebooks, permanent laufenden Anwendungen</a:t>
            </a:r>
          </a:p>
          <a:p>
            <a:pPr marL="739775" lvl="1" indent="-342900" eaLnBrk="0" hangingPunct="0">
              <a:spcBef>
                <a:spcPct val="25000"/>
              </a:spcBef>
              <a:buClr>
                <a:srgbClr val="7F7F7F"/>
              </a:buClr>
              <a:buFont typeface="Arial" pitchFamily="34" charset="0"/>
              <a:buChar char="–"/>
            </a:pPr>
            <a:r>
              <a:rPr lang="de-DE" sz="1400" dirty="0" smtClean="0">
                <a:solidFill>
                  <a:srgbClr val="7F7F7F"/>
                </a:solidFill>
                <a:latin typeface="Calibri" pitchFamily="34" charset="0"/>
                <a:sym typeface="Arial" pitchFamily="34" charset="0"/>
              </a:rPr>
              <a:t>Über Sicherungsserver: Bis zu 15 Server, </a:t>
            </a:r>
            <a:r>
              <a:rPr lang="de-DE" sz="1400" b="1" dirty="0" smtClean="0">
                <a:solidFill>
                  <a:srgbClr val="7F7F7F"/>
                </a:solidFill>
                <a:latin typeface="Calibri" pitchFamily="34" charset="0"/>
                <a:sym typeface="Arial" pitchFamily="34" charset="0"/>
              </a:rPr>
              <a:t>300 Desktop-/Notebook-Computer,</a:t>
            </a:r>
            <a:r>
              <a:rPr lang="de-DE" sz="1400" dirty="0" smtClean="0">
                <a:solidFill>
                  <a:srgbClr val="7F7F7F"/>
                </a:solidFill>
                <a:latin typeface="Calibri" pitchFamily="34" charset="0"/>
                <a:sym typeface="Arial" pitchFamily="34" charset="0"/>
              </a:rPr>
              <a:t> Millionen von Dateien pro Datenträger                               </a:t>
            </a:r>
          </a:p>
          <a:p>
            <a:pPr marL="739775" lvl="1" indent="-342900" eaLnBrk="0" hangingPunct="0">
              <a:spcBef>
                <a:spcPct val="25000"/>
              </a:spcBef>
              <a:buClr>
                <a:srgbClr val="7F7F7F"/>
              </a:buClr>
              <a:buFont typeface="Arial" pitchFamily="34" charset="0"/>
              <a:buChar char="–"/>
            </a:pPr>
            <a:r>
              <a:rPr lang="de-DE" sz="1400" dirty="0" smtClean="0">
                <a:solidFill>
                  <a:srgbClr val="7F7F7F"/>
                </a:solidFill>
                <a:latin typeface="Calibri" pitchFamily="34" charset="0"/>
                <a:sym typeface="Arial" pitchFamily="34" charset="0"/>
              </a:rPr>
              <a:t>Windows, Red Hat Linux, SUSE Linux, Novell Linux, Mac OS X, Solaris, NetWare, VM-Rechner</a:t>
            </a:r>
          </a:p>
          <a:p>
            <a:pPr marL="739775" lvl="1" indent="-342900" eaLnBrk="0" hangingPunct="0">
              <a:spcBef>
                <a:spcPct val="25000"/>
              </a:spcBef>
              <a:buClr>
                <a:srgbClr val="7F7F7F"/>
              </a:buClr>
              <a:buFont typeface="Arial" pitchFamily="34" charset="0"/>
              <a:buChar char="–"/>
            </a:pPr>
            <a:r>
              <a:rPr lang="de-DE" sz="1400" dirty="0" smtClean="0">
                <a:solidFill>
                  <a:srgbClr val="7F7F7F"/>
                </a:solidFill>
                <a:latin typeface="Calibri" pitchFamily="34" charset="0"/>
                <a:sym typeface="Arial" pitchFamily="34" charset="0"/>
              </a:rPr>
              <a:t>MS Exchange 2010, MS SQL Server; Schutz von offenen Dateien</a:t>
            </a:r>
          </a:p>
          <a:p>
            <a:pPr marL="342900" indent="-342900" eaLnBrk="0" hangingPunct="0">
              <a:spcBef>
                <a:spcPct val="25000"/>
              </a:spcBef>
              <a:buClr>
                <a:srgbClr val="7F7F7F"/>
              </a:buClr>
              <a:buFontTx/>
              <a:buChar char="•"/>
            </a:pPr>
            <a:r>
              <a:rPr lang="de-DE" b="1" dirty="0" smtClean="0">
                <a:solidFill>
                  <a:srgbClr val="7F7F7F"/>
                </a:solidFill>
                <a:latin typeface="Calibri" pitchFamily="34" charset="0"/>
                <a:sym typeface="Arial" pitchFamily="34" charset="0"/>
              </a:rPr>
              <a:t>Individuelle Systeme – Retrospect Edition für SOHO</a:t>
            </a:r>
          </a:p>
          <a:p>
            <a:pPr marL="739775" lvl="1" indent="-342900" eaLnBrk="0" hangingPunct="0">
              <a:spcBef>
                <a:spcPct val="25000"/>
              </a:spcBef>
              <a:buClr>
                <a:srgbClr val="7F7F7F"/>
              </a:buClr>
              <a:buFont typeface="Calibri" pitchFamily="34" charset="0"/>
              <a:buChar char="–"/>
            </a:pPr>
            <a:r>
              <a:rPr lang="de-DE" sz="1400" dirty="0" smtClean="0">
                <a:solidFill>
                  <a:srgbClr val="7F7F7F"/>
                </a:solidFill>
                <a:latin typeface="Calibri" pitchFamily="34" charset="0"/>
                <a:sym typeface="Arial" pitchFamily="34" charset="0"/>
              </a:rPr>
              <a:t>Individueller Schutz für Desktop-Computer oder Notebooks unter Windows und Mac</a:t>
            </a:r>
          </a:p>
          <a:p>
            <a:pPr marL="739775" lvl="1" indent="-342900" eaLnBrk="0" hangingPunct="0">
              <a:spcBef>
                <a:spcPct val="25000"/>
              </a:spcBef>
              <a:buSzPct val="100000"/>
            </a:pPr>
            <a:endParaRPr lang="de-DE" sz="1400" dirty="0">
              <a:solidFill>
                <a:srgbClr val="7F7F7F"/>
              </a:solidFill>
              <a:latin typeface="Calibri" pitchFamily="34" charset="0"/>
              <a:sym typeface="Arial" pitchFamily="34" charset="0"/>
            </a:endParaRPr>
          </a:p>
        </p:txBody>
      </p:sp>
      <p:sp>
        <p:nvSpPr>
          <p:cNvPr id="18437" name="Text Box 8"/>
          <p:cNvSpPr txBox="1">
            <a:spLocks noChangeArrowheads="1"/>
          </p:cNvSpPr>
          <p:nvPr/>
        </p:nvSpPr>
        <p:spPr bwMode="auto">
          <a:xfrm>
            <a:off x="179388" y="3332163"/>
            <a:ext cx="6429375" cy="396875"/>
          </a:xfrm>
          <a:prstGeom prst="rect">
            <a:avLst/>
          </a:prstGeom>
          <a:noFill/>
          <a:ln>
            <a:noFill/>
          </a:ln>
          <a:extLst>
            <a:ext uri="{909E8E84-426E-40DD-AFC4-6F175D3DCCD1}"/>
            <a:ext uri="{91240B29-F687-4F45-9708-019B960494DF}"/>
          </a:extLst>
        </p:spPr>
        <p:txBody>
          <a:bodyPr>
            <a:spAutoFit/>
          </a:bodyPr>
          <a:lstStyle/>
          <a:p>
            <a:pPr eaLnBrk="0" hangingPunct="0">
              <a:spcBef>
                <a:spcPct val="50000"/>
              </a:spcBef>
              <a:buSzPct val="100000"/>
            </a:pPr>
            <a:r>
              <a:rPr lang="de-DE" sz="2000" b="1" smtClean="0">
                <a:solidFill>
                  <a:srgbClr val="7F7F7F"/>
                </a:solidFill>
                <a:latin typeface="Calibri" pitchFamily="34" charset="0"/>
                <a:sym typeface="Arial" pitchFamily="34" charset="0"/>
              </a:rPr>
              <a:t>Netzwerksysteme – Retrospect-Geschäftseditionen</a:t>
            </a:r>
            <a:endParaRPr lang="de-DE" sz="2000" b="1">
              <a:solidFill>
                <a:srgbClr val="7F7F7F"/>
              </a:solidFill>
              <a:latin typeface="Calibri" pitchFamily="34" charset="0"/>
              <a:sym typeface="Arial" pitchFamily="34" charset="0"/>
            </a:endParaRPr>
          </a:p>
        </p:txBody>
      </p:sp>
      <p:grpSp>
        <p:nvGrpSpPr>
          <p:cNvPr id="18455" name="Group 102"/>
          <p:cNvGrpSpPr>
            <a:grpSpLocks/>
          </p:cNvGrpSpPr>
          <p:nvPr/>
        </p:nvGrpSpPr>
        <p:grpSpPr bwMode="auto">
          <a:xfrm>
            <a:off x="1050925" y="1824038"/>
            <a:ext cx="4975225" cy="944562"/>
            <a:chOff x="1219200" y="2336923"/>
            <a:chExt cx="4419600" cy="838200"/>
          </a:xfrm>
        </p:grpSpPr>
        <p:sp>
          <p:nvSpPr>
            <p:cNvPr id="18490" name="Line 38"/>
            <p:cNvSpPr>
              <a:spLocks noChangeShapeType="1"/>
            </p:cNvSpPr>
            <p:nvPr/>
          </p:nvSpPr>
          <p:spPr bwMode="auto">
            <a:xfrm>
              <a:off x="1371600" y="3098923"/>
              <a:ext cx="3505200" cy="0"/>
            </a:xfrm>
            <a:prstGeom prst="line">
              <a:avLst/>
            </a:prstGeom>
            <a:noFill/>
            <a:ln w="22225">
              <a:solidFill>
                <a:srgbClr val="FF8633"/>
              </a:solidFill>
              <a:prstDash val="sysDot"/>
              <a:round/>
              <a:headEnd/>
              <a:tailEnd type="triangle" w="med" len="med"/>
            </a:ln>
          </p:spPr>
          <p:txBody>
            <a:bodyPr/>
            <a:lstStyle/>
            <a:p>
              <a:endParaRPr lang="de-DE"/>
            </a:p>
          </p:txBody>
        </p:sp>
        <p:sp>
          <p:nvSpPr>
            <p:cNvPr id="18491" name="Line 39"/>
            <p:cNvSpPr>
              <a:spLocks noChangeShapeType="1"/>
            </p:cNvSpPr>
            <p:nvPr/>
          </p:nvSpPr>
          <p:spPr bwMode="auto">
            <a:xfrm>
              <a:off x="2209800" y="2717923"/>
              <a:ext cx="0" cy="381000"/>
            </a:xfrm>
            <a:prstGeom prst="line">
              <a:avLst/>
            </a:prstGeom>
            <a:noFill/>
            <a:ln w="22225">
              <a:solidFill>
                <a:srgbClr val="FF8633"/>
              </a:solidFill>
              <a:prstDash val="sysDot"/>
              <a:round/>
              <a:headEnd/>
              <a:tailEnd/>
            </a:ln>
          </p:spPr>
          <p:txBody>
            <a:bodyPr/>
            <a:lstStyle/>
            <a:p>
              <a:endParaRPr lang="de-DE"/>
            </a:p>
          </p:txBody>
        </p:sp>
        <p:sp>
          <p:nvSpPr>
            <p:cNvPr id="18492" name="Line 40"/>
            <p:cNvSpPr>
              <a:spLocks noChangeShapeType="1"/>
            </p:cNvSpPr>
            <p:nvPr/>
          </p:nvSpPr>
          <p:spPr bwMode="auto">
            <a:xfrm>
              <a:off x="1371600" y="2336923"/>
              <a:ext cx="0" cy="838200"/>
            </a:xfrm>
            <a:prstGeom prst="line">
              <a:avLst/>
            </a:prstGeom>
            <a:noFill/>
            <a:ln w="22225">
              <a:solidFill>
                <a:srgbClr val="FF8633"/>
              </a:solidFill>
              <a:prstDash val="sysDot"/>
              <a:round/>
              <a:headEnd/>
              <a:tailEnd/>
            </a:ln>
          </p:spPr>
          <p:txBody>
            <a:bodyPr/>
            <a:lstStyle/>
            <a:p>
              <a:endParaRPr lang="de-DE"/>
            </a:p>
          </p:txBody>
        </p:sp>
        <p:sp>
          <p:nvSpPr>
            <p:cNvPr id="18493" name="Line 41"/>
            <p:cNvSpPr>
              <a:spLocks noChangeShapeType="1"/>
            </p:cNvSpPr>
            <p:nvPr/>
          </p:nvSpPr>
          <p:spPr bwMode="auto">
            <a:xfrm>
              <a:off x="3733800" y="2717923"/>
              <a:ext cx="0" cy="381000"/>
            </a:xfrm>
            <a:prstGeom prst="line">
              <a:avLst/>
            </a:prstGeom>
            <a:noFill/>
            <a:ln w="22225">
              <a:solidFill>
                <a:srgbClr val="FF8633"/>
              </a:solidFill>
              <a:prstDash val="sysDot"/>
              <a:round/>
              <a:headEnd/>
              <a:tailEnd/>
            </a:ln>
          </p:spPr>
          <p:txBody>
            <a:bodyPr/>
            <a:lstStyle/>
            <a:p>
              <a:endParaRPr lang="de-DE"/>
            </a:p>
          </p:txBody>
        </p:sp>
        <p:sp>
          <p:nvSpPr>
            <p:cNvPr id="18494" name="Line 42"/>
            <p:cNvSpPr>
              <a:spLocks noChangeShapeType="1"/>
            </p:cNvSpPr>
            <p:nvPr/>
          </p:nvSpPr>
          <p:spPr bwMode="auto">
            <a:xfrm>
              <a:off x="2971800" y="2717923"/>
              <a:ext cx="0" cy="381000"/>
            </a:xfrm>
            <a:prstGeom prst="line">
              <a:avLst/>
            </a:prstGeom>
            <a:noFill/>
            <a:ln w="22225">
              <a:solidFill>
                <a:srgbClr val="FF8633"/>
              </a:solidFill>
              <a:prstDash val="sysDot"/>
              <a:round/>
              <a:headEnd/>
              <a:tailEnd/>
            </a:ln>
          </p:spPr>
          <p:txBody>
            <a:bodyPr/>
            <a:lstStyle/>
            <a:p>
              <a:endParaRPr lang="de-DE"/>
            </a:p>
          </p:txBody>
        </p:sp>
        <p:sp>
          <p:nvSpPr>
            <p:cNvPr id="18495" name="Line 43"/>
            <p:cNvSpPr>
              <a:spLocks noChangeShapeType="1"/>
            </p:cNvSpPr>
            <p:nvPr/>
          </p:nvSpPr>
          <p:spPr bwMode="auto">
            <a:xfrm>
              <a:off x="1219200" y="3175123"/>
              <a:ext cx="76200" cy="0"/>
            </a:xfrm>
            <a:prstGeom prst="line">
              <a:avLst/>
            </a:prstGeom>
            <a:noFill/>
            <a:ln w="22225">
              <a:solidFill>
                <a:srgbClr val="FF8633"/>
              </a:solidFill>
              <a:prstDash val="sysDot"/>
              <a:round/>
              <a:headEnd/>
              <a:tailEnd/>
            </a:ln>
          </p:spPr>
          <p:txBody>
            <a:bodyPr/>
            <a:lstStyle/>
            <a:p>
              <a:endParaRPr lang="de-DE"/>
            </a:p>
          </p:txBody>
        </p:sp>
        <p:sp>
          <p:nvSpPr>
            <p:cNvPr id="18496" name="Line 44"/>
            <p:cNvSpPr>
              <a:spLocks noChangeShapeType="1"/>
            </p:cNvSpPr>
            <p:nvPr/>
          </p:nvSpPr>
          <p:spPr bwMode="auto">
            <a:xfrm>
              <a:off x="1219200" y="2717923"/>
              <a:ext cx="76200" cy="0"/>
            </a:xfrm>
            <a:prstGeom prst="line">
              <a:avLst/>
            </a:prstGeom>
            <a:noFill/>
            <a:ln w="22225">
              <a:solidFill>
                <a:srgbClr val="FF8633"/>
              </a:solidFill>
              <a:prstDash val="sysDot"/>
              <a:round/>
              <a:headEnd/>
              <a:tailEnd/>
            </a:ln>
          </p:spPr>
          <p:txBody>
            <a:bodyPr/>
            <a:lstStyle/>
            <a:p>
              <a:endParaRPr lang="de-DE"/>
            </a:p>
          </p:txBody>
        </p:sp>
        <p:sp>
          <p:nvSpPr>
            <p:cNvPr id="18497" name="Line 45"/>
            <p:cNvSpPr>
              <a:spLocks noChangeShapeType="1"/>
            </p:cNvSpPr>
            <p:nvPr/>
          </p:nvSpPr>
          <p:spPr bwMode="auto">
            <a:xfrm>
              <a:off x="1219200" y="2336923"/>
              <a:ext cx="76200" cy="0"/>
            </a:xfrm>
            <a:prstGeom prst="line">
              <a:avLst/>
            </a:prstGeom>
            <a:noFill/>
            <a:ln w="22225">
              <a:solidFill>
                <a:srgbClr val="FF8633"/>
              </a:solidFill>
              <a:prstDash val="sysDot"/>
              <a:round/>
              <a:headEnd/>
              <a:tailEnd/>
            </a:ln>
          </p:spPr>
          <p:txBody>
            <a:bodyPr/>
            <a:lstStyle/>
            <a:p>
              <a:endParaRPr lang="de-DE"/>
            </a:p>
          </p:txBody>
        </p:sp>
        <p:sp>
          <p:nvSpPr>
            <p:cNvPr id="18498" name="Line 46"/>
            <p:cNvSpPr>
              <a:spLocks noChangeShapeType="1"/>
            </p:cNvSpPr>
            <p:nvPr/>
          </p:nvSpPr>
          <p:spPr bwMode="auto">
            <a:xfrm>
              <a:off x="4495800" y="2717923"/>
              <a:ext cx="0" cy="381000"/>
            </a:xfrm>
            <a:prstGeom prst="line">
              <a:avLst/>
            </a:prstGeom>
            <a:noFill/>
            <a:ln w="22225">
              <a:solidFill>
                <a:srgbClr val="FF8633"/>
              </a:solidFill>
              <a:prstDash val="sysDot"/>
              <a:round/>
              <a:headEnd/>
              <a:tailEnd/>
            </a:ln>
          </p:spPr>
          <p:txBody>
            <a:bodyPr/>
            <a:lstStyle/>
            <a:p>
              <a:endParaRPr lang="de-DE"/>
            </a:p>
          </p:txBody>
        </p:sp>
        <p:sp>
          <p:nvSpPr>
            <p:cNvPr id="18499" name="Line 49"/>
            <p:cNvSpPr>
              <a:spLocks noChangeShapeType="1"/>
            </p:cNvSpPr>
            <p:nvPr/>
          </p:nvSpPr>
          <p:spPr bwMode="auto">
            <a:xfrm flipV="1">
              <a:off x="5334000" y="3098923"/>
              <a:ext cx="304800" cy="0"/>
            </a:xfrm>
            <a:prstGeom prst="line">
              <a:avLst/>
            </a:prstGeom>
            <a:noFill/>
            <a:ln w="28575">
              <a:solidFill>
                <a:srgbClr val="FF8633"/>
              </a:solidFill>
              <a:prstDash val="dash"/>
              <a:round/>
              <a:headEnd/>
              <a:tailEnd type="triangle" w="med" len="med"/>
            </a:ln>
          </p:spPr>
          <p:txBody>
            <a:bodyPr/>
            <a:lstStyle/>
            <a:p>
              <a:endParaRPr lang="de-DE"/>
            </a:p>
          </p:txBody>
        </p:sp>
      </p:grpSp>
      <p:sp>
        <p:nvSpPr>
          <p:cNvPr id="18456" name="Text Box 15"/>
          <p:cNvSpPr txBox="1">
            <a:spLocks noChangeArrowheads="1"/>
          </p:cNvSpPr>
          <p:nvPr/>
        </p:nvSpPr>
        <p:spPr bwMode="auto">
          <a:xfrm>
            <a:off x="1238251" y="2054225"/>
            <a:ext cx="922338" cy="521681"/>
          </a:xfrm>
          <a:prstGeom prst="rect">
            <a:avLst/>
          </a:prstGeom>
          <a:noFill/>
          <a:ln w="9525">
            <a:noFill/>
            <a:miter lim="800000"/>
            <a:headEnd/>
            <a:tailEnd/>
          </a:ln>
        </p:spPr>
        <p:txBody>
          <a:bodyPr wrap="square">
            <a:spAutoFit/>
          </a:bodyPr>
          <a:lstStyle/>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An</a:t>
            </a:r>
          </a:p>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Wendungs</a:t>
            </a:r>
          </a:p>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server</a:t>
            </a:r>
            <a:endParaRPr lang="de-DE" sz="900" b="1" dirty="0">
              <a:solidFill>
                <a:srgbClr val="000000"/>
              </a:solidFill>
              <a:latin typeface="Verdana" pitchFamily="34" charset="0"/>
              <a:sym typeface="Arial" pitchFamily="34" charset="0"/>
            </a:endParaRPr>
          </a:p>
        </p:txBody>
      </p:sp>
      <p:sp>
        <p:nvSpPr>
          <p:cNvPr id="18457" name="Text Box 16"/>
          <p:cNvSpPr txBox="1">
            <a:spLocks noChangeArrowheads="1"/>
          </p:cNvSpPr>
          <p:nvPr/>
        </p:nvSpPr>
        <p:spPr bwMode="auto">
          <a:xfrm>
            <a:off x="2120900" y="2063750"/>
            <a:ext cx="861133" cy="355482"/>
          </a:xfrm>
          <a:prstGeom prst="rect">
            <a:avLst/>
          </a:prstGeom>
          <a:noFill/>
          <a:ln w="9525">
            <a:noFill/>
            <a:miter lim="800000"/>
            <a:headEnd/>
            <a:tailEnd/>
          </a:ln>
        </p:spPr>
        <p:txBody>
          <a:bodyPr wrap="none">
            <a:spAutoFit/>
          </a:bodyPr>
          <a:lstStyle/>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Exchange-</a:t>
            </a:r>
          </a:p>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Server</a:t>
            </a:r>
            <a:endParaRPr lang="de-DE" sz="900" b="1" dirty="0">
              <a:solidFill>
                <a:srgbClr val="000000"/>
              </a:solidFill>
              <a:latin typeface="Verdana" pitchFamily="34" charset="0"/>
              <a:sym typeface="Arial" pitchFamily="34" charset="0"/>
            </a:endParaRPr>
          </a:p>
        </p:txBody>
      </p:sp>
      <p:sp>
        <p:nvSpPr>
          <p:cNvPr id="18458" name="Text Box 17"/>
          <p:cNvSpPr txBox="1">
            <a:spLocks noChangeArrowheads="1"/>
          </p:cNvSpPr>
          <p:nvPr/>
        </p:nvSpPr>
        <p:spPr bwMode="auto">
          <a:xfrm>
            <a:off x="3128963" y="2063750"/>
            <a:ext cx="724878" cy="355482"/>
          </a:xfrm>
          <a:prstGeom prst="rect">
            <a:avLst/>
          </a:prstGeom>
          <a:noFill/>
          <a:ln w="9525">
            <a:noFill/>
            <a:miter lim="800000"/>
            <a:headEnd/>
            <a:tailEnd/>
          </a:ln>
        </p:spPr>
        <p:txBody>
          <a:bodyPr wrap="none">
            <a:spAutoFit/>
          </a:bodyPr>
          <a:lstStyle/>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MS SQL-</a:t>
            </a:r>
          </a:p>
          <a:p>
            <a:pPr eaLnBrk="0" hangingPunct="0">
              <a:lnSpc>
                <a:spcPct val="70000"/>
              </a:lnSpc>
              <a:spcBef>
                <a:spcPct val="50000"/>
              </a:spcBef>
              <a:buSzPct val="100000"/>
            </a:pPr>
            <a:r>
              <a:rPr lang="de-DE" sz="900" b="1" dirty="0" smtClean="0">
                <a:solidFill>
                  <a:srgbClr val="000000"/>
                </a:solidFill>
                <a:latin typeface="Verdana" pitchFamily="34" charset="0"/>
                <a:sym typeface="Arial" pitchFamily="34" charset="0"/>
              </a:rPr>
              <a:t>Server</a:t>
            </a:r>
            <a:endParaRPr lang="de-DE" sz="900" b="1" dirty="0">
              <a:solidFill>
                <a:srgbClr val="000000"/>
              </a:solidFill>
              <a:latin typeface="Verdana" pitchFamily="34" charset="0"/>
              <a:sym typeface="Arial" pitchFamily="34" charset="0"/>
            </a:endParaRPr>
          </a:p>
        </p:txBody>
      </p:sp>
      <p:sp>
        <p:nvSpPr>
          <p:cNvPr id="18459" name="Text Box 20"/>
          <p:cNvSpPr txBox="1">
            <a:spLocks noChangeArrowheads="1"/>
          </p:cNvSpPr>
          <p:nvPr/>
        </p:nvSpPr>
        <p:spPr bwMode="auto">
          <a:xfrm>
            <a:off x="4776788" y="1803400"/>
            <a:ext cx="966787" cy="521681"/>
          </a:xfrm>
          <a:prstGeom prst="rect">
            <a:avLst/>
          </a:prstGeom>
          <a:noFill/>
          <a:ln w="9525">
            <a:noFill/>
            <a:miter lim="800000"/>
            <a:headEnd/>
            <a:tailEnd/>
          </a:ln>
        </p:spPr>
        <p:txBody>
          <a:bodyPr wrap="square">
            <a:spAutoFit/>
          </a:bodyPr>
          <a:lstStyle/>
          <a:p>
            <a:pPr eaLnBrk="0" hangingPunct="0">
              <a:lnSpc>
                <a:spcPct val="70000"/>
              </a:lnSpc>
              <a:spcBef>
                <a:spcPct val="50000"/>
              </a:spcBef>
              <a:buSzPct val="100000"/>
            </a:pPr>
            <a:r>
              <a:rPr lang="de-DE" sz="900" b="1" dirty="0" smtClean="0">
                <a:solidFill>
                  <a:srgbClr val="16263E"/>
                </a:solidFill>
                <a:latin typeface="Verdana" pitchFamily="34" charset="0"/>
                <a:sym typeface="Arial" pitchFamily="34" charset="0"/>
              </a:rPr>
              <a:t>Retrospect</a:t>
            </a:r>
          </a:p>
          <a:p>
            <a:pPr eaLnBrk="0" hangingPunct="0">
              <a:lnSpc>
                <a:spcPct val="70000"/>
              </a:lnSpc>
              <a:spcBef>
                <a:spcPct val="50000"/>
              </a:spcBef>
              <a:buSzPct val="100000"/>
            </a:pPr>
            <a:r>
              <a:rPr lang="de-DE" sz="900" b="1" dirty="0" smtClean="0">
                <a:solidFill>
                  <a:srgbClr val="16263E"/>
                </a:solidFill>
                <a:latin typeface="Verdana" pitchFamily="34" charset="0"/>
                <a:sym typeface="Arial" pitchFamily="34" charset="0"/>
              </a:rPr>
              <a:t>Sicherungs</a:t>
            </a:r>
          </a:p>
          <a:p>
            <a:pPr eaLnBrk="0" hangingPunct="0">
              <a:lnSpc>
                <a:spcPct val="70000"/>
              </a:lnSpc>
              <a:spcBef>
                <a:spcPct val="50000"/>
              </a:spcBef>
              <a:buSzPct val="100000"/>
            </a:pPr>
            <a:r>
              <a:rPr lang="de-DE" sz="900" b="1" dirty="0" smtClean="0">
                <a:solidFill>
                  <a:srgbClr val="16263E"/>
                </a:solidFill>
                <a:latin typeface="Verdana" pitchFamily="34" charset="0"/>
                <a:sym typeface="Arial" pitchFamily="34" charset="0"/>
              </a:rPr>
              <a:t>server</a:t>
            </a:r>
            <a:endParaRPr lang="de-DE" sz="900" b="1" dirty="0">
              <a:solidFill>
                <a:srgbClr val="16263E"/>
              </a:solidFill>
              <a:latin typeface="Verdana" pitchFamily="34" charset="0"/>
              <a:sym typeface="Arial" pitchFamily="34" charset="0"/>
            </a:endParaRPr>
          </a:p>
        </p:txBody>
      </p:sp>
      <p:sp>
        <p:nvSpPr>
          <p:cNvPr id="18460" name="Text Box 28"/>
          <p:cNvSpPr txBox="1">
            <a:spLocks noChangeArrowheads="1"/>
          </p:cNvSpPr>
          <p:nvPr/>
        </p:nvSpPr>
        <p:spPr bwMode="auto">
          <a:xfrm>
            <a:off x="4052888" y="2063750"/>
            <a:ext cx="598241" cy="355482"/>
          </a:xfrm>
          <a:prstGeom prst="rect">
            <a:avLst/>
          </a:prstGeom>
          <a:noFill/>
          <a:ln w="9525">
            <a:noFill/>
            <a:miter lim="800000"/>
            <a:headEnd/>
            <a:tailEnd/>
          </a:ln>
        </p:spPr>
        <p:txBody>
          <a:bodyPr wrap="none">
            <a:spAutoFit/>
          </a:bodyPr>
          <a:lstStyle/>
          <a:p>
            <a:pPr eaLnBrk="0" hangingPunct="0">
              <a:lnSpc>
                <a:spcPct val="70000"/>
              </a:lnSpc>
              <a:spcBef>
                <a:spcPct val="50000"/>
              </a:spcBef>
              <a:buSzPct val="100000"/>
            </a:pPr>
            <a:r>
              <a:rPr lang="de-DE" sz="900" b="1" smtClean="0">
                <a:solidFill>
                  <a:srgbClr val="000000"/>
                </a:solidFill>
                <a:latin typeface="Verdana" pitchFamily="34" charset="0"/>
                <a:sym typeface="Arial" pitchFamily="34" charset="0"/>
              </a:rPr>
              <a:t>Datei-</a:t>
            </a:r>
          </a:p>
          <a:p>
            <a:pPr eaLnBrk="0" hangingPunct="0">
              <a:lnSpc>
                <a:spcPct val="70000"/>
              </a:lnSpc>
              <a:spcBef>
                <a:spcPct val="50000"/>
              </a:spcBef>
              <a:buSzPct val="100000"/>
            </a:pPr>
            <a:r>
              <a:rPr lang="de-DE" sz="900" b="1" smtClean="0">
                <a:solidFill>
                  <a:srgbClr val="000000"/>
                </a:solidFill>
                <a:latin typeface="Verdana" pitchFamily="34" charset="0"/>
                <a:sym typeface="Arial" pitchFamily="34" charset="0"/>
              </a:rPr>
              <a:t>server</a:t>
            </a:r>
            <a:endParaRPr lang="de-DE" sz="900" b="1">
              <a:solidFill>
                <a:srgbClr val="000000"/>
              </a:solidFill>
              <a:latin typeface="Verdana" pitchFamily="34" charset="0"/>
              <a:sym typeface="Arial" pitchFamily="34" charset="0"/>
            </a:endParaRPr>
          </a:p>
        </p:txBody>
      </p:sp>
      <p:grpSp>
        <p:nvGrpSpPr>
          <p:cNvPr id="18461" name="Group 101"/>
          <p:cNvGrpSpPr>
            <a:grpSpLocks/>
          </p:cNvGrpSpPr>
          <p:nvPr/>
        </p:nvGrpSpPr>
        <p:grpSpPr bwMode="auto">
          <a:xfrm>
            <a:off x="995363" y="1738313"/>
            <a:ext cx="4516437" cy="1117600"/>
            <a:chOff x="1170443" y="2260151"/>
            <a:chExt cx="4011509" cy="992630"/>
          </a:xfrm>
        </p:grpSpPr>
        <p:sp>
          <p:nvSpPr>
            <p:cNvPr id="30" name="Line 12"/>
            <p:cNvSpPr>
              <a:spLocks noChangeShapeType="1"/>
            </p:cNvSpPr>
            <p:nvPr/>
          </p:nvSpPr>
          <p:spPr bwMode="auto">
            <a:xfrm>
              <a:off x="1170443" y="3251371"/>
              <a:ext cx="125491" cy="141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1" name="Line 13"/>
            <p:cNvSpPr>
              <a:spLocks noChangeShapeType="1"/>
            </p:cNvSpPr>
            <p:nvPr/>
          </p:nvSpPr>
          <p:spPr bwMode="auto">
            <a:xfrm>
              <a:off x="1174673" y="2640847"/>
              <a:ext cx="121262" cy="141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2" name="Line 14"/>
            <p:cNvSpPr>
              <a:spLocks noChangeShapeType="1"/>
            </p:cNvSpPr>
            <p:nvPr/>
          </p:nvSpPr>
          <p:spPr bwMode="auto">
            <a:xfrm>
              <a:off x="1295934" y="3022953"/>
              <a:ext cx="3886018" cy="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3" name="Line 18"/>
            <p:cNvSpPr>
              <a:spLocks noChangeShapeType="1"/>
            </p:cNvSpPr>
            <p:nvPr/>
          </p:nvSpPr>
          <p:spPr bwMode="auto">
            <a:xfrm flipV="1">
              <a:off x="2133487" y="2336290"/>
              <a:ext cx="0" cy="686663"/>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4" name="Line 19"/>
            <p:cNvSpPr>
              <a:spLocks noChangeShapeType="1"/>
            </p:cNvSpPr>
            <p:nvPr/>
          </p:nvSpPr>
          <p:spPr bwMode="auto">
            <a:xfrm flipV="1">
              <a:off x="2896309" y="2336290"/>
              <a:ext cx="0" cy="686663"/>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5" name="Line 30"/>
            <p:cNvSpPr>
              <a:spLocks noChangeShapeType="1"/>
            </p:cNvSpPr>
            <p:nvPr/>
          </p:nvSpPr>
          <p:spPr bwMode="auto">
            <a:xfrm flipV="1">
              <a:off x="1295934" y="2260151"/>
              <a:ext cx="0" cy="99122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6" name="Line 31"/>
            <p:cNvSpPr>
              <a:spLocks noChangeShapeType="1"/>
            </p:cNvSpPr>
            <p:nvPr/>
          </p:nvSpPr>
          <p:spPr bwMode="auto">
            <a:xfrm>
              <a:off x="1174673" y="2260151"/>
              <a:ext cx="121262" cy="141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7" name="Line 32"/>
            <p:cNvSpPr>
              <a:spLocks noChangeShapeType="1"/>
            </p:cNvSpPr>
            <p:nvPr/>
          </p:nvSpPr>
          <p:spPr bwMode="auto">
            <a:xfrm>
              <a:off x="1981205" y="2336290"/>
              <a:ext cx="152282" cy="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8" name="Line 33"/>
            <p:cNvSpPr>
              <a:spLocks noChangeShapeType="1"/>
            </p:cNvSpPr>
            <p:nvPr/>
          </p:nvSpPr>
          <p:spPr bwMode="auto">
            <a:xfrm>
              <a:off x="2744026" y="2336290"/>
              <a:ext cx="152282" cy="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39" name="Line 34"/>
            <p:cNvSpPr>
              <a:spLocks noChangeShapeType="1"/>
            </p:cNvSpPr>
            <p:nvPr/>
          </p:nvSpPr>
          <p:spPr bwMode="auto">
            <a:xfrm>
              <a:off x="3505438" y="2336290"/>
              <a:ext cx="152282" cy="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40" name="Line 35"/>
            <p:cNvSpPr>
              <a:spLocks noChangeShapeType="1"/>
            </p:cNvSpPr>
            <p:nvPr/>
          </p:nvSpPr>
          <p:spPr bwMode="auto">
            <a:xfrm>
              <a:off x="4268258" y="2336290"/>
              <a:ext cx="152282" cy="0"/>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41" name="Line 36"/>
            <p:cNvSpPr>
              <a:spLocks noChangeShapeType="1"/>
            </p:cNvSpPr>
            <p:nvPr/>
          </p:nvSpPr>
          <p:spPr bwMode="auto">
            <a:xfrm flipV="1">
              <a:off x="3657720" y="2336290"/>
              <a:ext cx="0" cy="686663"/>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sp>
          <p:nvSpPr>
            <p:cNvPr id="42" name="Line 37"/>
            <p:cNvSpPr>
              <a:spLocks noChangeShapeType="1"/>
            </p:cNvSpPr>
            <p:nvPr/>
          </p:nvSpPr>
          <p:spPr bwMode="auto">
            <a:xfrm flipV="1">
              <a:off x="4420541" y="2336290"/>
              <a:ext cx="0" cy="686663"/>
            </a:xfrm>
            <a:prstGeom prst="line">
              <a:avLst/>
            </a:prstGeom>
            <a:noFill/>
            <a:ln w="19050">
              <a:solidFill>
                <a:srgbClr val="C1D72F"/>
              </a:solidFill>
              <a:round/>
              <a:headEnd/>
              <a:tailEnd/>
            </a:ln>
            <a:effectLst>
              <a:outerShdw blurRad="38100" dist="38100" dir="2700000" sx="97000" sy="97000" algn="tl" rotWithShape="0">
                <a:prstClr val="black">
                  <a:alpha val="21000"/>
                </a:prstClr>
              </a:outerShdw>
            </a:effectLst>
          </p:spPr>
          <p:txBody>
            <a:bodyPr/>
            <a:lstStyle/>
            <a:p>
              <a:pPr>
                <a:spcBef>
                  <a:spcPct val="50000"/>
                </a:spcBef>
                <a:defRPr/>
              </a:pPr>
              <a:endParaRPr lang="de-DE" b="1">
                <a:latin typeface="Verdana" pitchFamily="34" charset="0"/>
                <a:cs typeface="Arial" charset="0"/>
              </a:endParaRPr>
            </a:p>
          </p:txBody>
        </p:sp>
      </p:grpSp>
      <p:sp>
        <p:nvSpPr>
          <p:cNvPr id="18462" name="Text Box 47"/>
          <p:cNvSpPr txBox="1">
            <a:spLocks noChangeArrowheads="1"/>
          </p:cNvSpPr>
          <p:nvPr/>
        </p:nvSpPr>
        <p:spPr bwMode="auto">
          <a:xfrm>
            <a:off x="2422525" y="2682875"/>
            <a:ext cx="1544638" cy="244475"/>
          </a:xfrm>
          <a:prstGeom prst="rect">
            <a:avLst/>
          </a:prstGeom>
          <a:noFill/>
          <a:ln w="9525">
            <a:noFill/>
            <a:miter lim="800000"/>
            <a:headEnd/>
            <a:tailEnd/>
          </a:ln>
        </p:spPr>
        <p:txBody>
          <a:bodyPr>
            <a:spAutoFit/>
          </a:bodyPr>
          <a:lstStyle/>
          <a:p>
            <a:pPr eaLnBrk="0" hangingPunct="0">
              <a:spcBef>
                <a:spcPct val="50000"/>
              </a:spcBef>
              <a:buSzPct val="100000"/>
            </a:pPr>
            <a:r>
              <a:rPr lang="de-DE" sz="1000" b="1" smtClean="0">
                <a:solidFill>
                  <a:srgbClr val="C0504D"/>
                </a:solidFill>
                <a:latin typeface="Verdana" pitchFamily="34" charset="0"/>
                <a:sym typeface="Arial" pitchFamily="34" charset="0"/>
              </a:rPr>
              <a:t>Sicherungsdaten</a:t>
            </a:r>
            <a:endParaRPr lang="de-DE" sz="1000" b="1">
              <a:solidFill>
                <a:srgbClr val="C0504D"/>
              </a:solidFill>
              <a:latin typeface="Verdana" pitchFamily="34" charset="0"/>
              <a:sym typeface="Arial" pitchFamily="34" charset="0"/>
            </a:endParaRPr>
          </a:p>
        </p:txBody>
      </p:sp>
      <p:pic>
        <p:nvPicPr>
          <p:cNvPr id="18463" name="Picture 51" descr="Server"/>
          <p:cNvPicPr>
            <a:picLocks noChangeAspect="1" noChangeArrowheads="1"/>
          </p:cNvPicPr>
          <p:nvPr/>
        </p:nvPicPr>
        <p:blipFill>
          <a:blip r:embed="rId3"/>
          <a:srcRect/>
          <a:stretch>
            <a:fillRect/>
          </a:stretch>
        </p:blipFill>
        <p:spPr bwMode="auto">
          <a:xfrm>
            <a:off x="5168900" y="2228850"/>
            <a:ext cx="509588" cy="666750"/>
          </a:xfrm>
          <a:prstGeom prst="rect">
            <a:avLst/>
          </a:prstGeom>
          <a:noFill/>
          <a:ln w="9525">
            <a:noFill/>
            <a:miter lim="800000"/>
            <a:headEnd/>
            <a:tailEnd/>
          </a:ln>
        </p:spPr>
      </p:pic>
      <p:pic>
        <p:nvPicPr>
          <p:cNvPr id="18464" name="Picture 51" descr="Server"/>
          <p:cNvPicPr>
            <a:picLocks noChangeAspect="1" noChangeArrowheads="1"/>
          </p:cNvPicPr>
          <p:nvPr/>
        </p:nvPicPr>
        <p:blipFill>
          <a:blip r:embed="rId3"/>
          <a:srcRect/>
          <a:stretch>
            <a:fillRect/>
          </a:stretch>
        </p:blipFill>
        <p:spPr bwMode="auto">
          <a:xfrm>
            <a:off x="1501775" y="1409700"/>
            <a:ext cx="509588" cy="666750"/>
          </a:xfrm>
          <a:prstGeom prst="rect">
            <a:avLst/>
          </a:prstGeom>
          <a:noFill/>
          <a:ln w="9525">
            <a:noFill/>
            <a:miter lim="800000"/>
            <a:headEnd/>
            <a:tailEnd/>
          </a:ln>
        </p:spPr>
      </p:pic>
      <p:pic>
        <p:nvPicPr>
          <p:cNvPr id="18465" name="Picture 51" descr="Server"/>
          <p:cNvPicPr>
            <a:picLocks noChangeAspect="1" noChangeArrowheads="1"/>
          </p:cNvPicPr>
          <p:nvPr/>
        </p:nvPicPr>
        <p:blipFill>
          <a:blip r:embed="rId3"/>
          <a:srcRect/>
          <a:stretch>
            <a:fillRect/>
          </a:stretch>
        </p:blipFill>
        <p:spPr bwMode="auto">
          <a:xfrm>
            <a:off x="2368550" y="1409700"/>
            <a:ext cx="509588" cy="666750"/>
          </a:xfrm>
          <a:prstGeom prst="rect">
            <a:avLst/>
          </a:prstGeom>
          <a:noFill/>
          <a:ln w="9525">
            <a:noFill/>
            <a:miter lim="800000"/>
            <a:headEnd/>
            <a:tailEnd/>
          </a:ln>
        </p:spPr>
      </p:pic>
      <p:pic>
        <p:nvPicPr>
          <p:cNvPr id="18466" name="Picture 51" descr="Server"/>
          <p:cNvPicPr>
            <a:picLocks noChangeAspect="1" noChangeArrowheads="1"/>
          </p:cNvPicPr>
          <p:nvPr/>
        </p:nvPicPr>
        <p:blipFill>
          <a:blip r:embed="rId3"/>
          <a:srcRect/>
          <a:stretch>
            <a:fillRect/>
          </a:stretch>
        </p:blipFill>
        <p:spPr bwMode="auto">
          <a:xfrm>
            <a:off x="3225800" y="1409700"/>
            <a:ext cx="509588" cy="666750"/>
          </a:xfrm>
          <a:prstGeom prst="rect">
            <a:avLst/>
          </a:prstGeom>
          <a:noFill/>
          <a:ln w="9525">
            <a:noFill/>
            <a:miter lim="800000"/>
            <a:headEnd/>
            <a:tailEnd/>
          </a:ln>
        </p:spPr>
      </p:pic>
      <p:pic>
        <p:nvPicPr>
          <p:cNvPr id="18467" name="Picture 51" descr="Server"/>
          <p:cNvPicPr>
            <a:picLocks noChangeAspect="1" noChangeArrowheads="1"/>
          </p:cNvPicPr>
          <p:nvPr/>
        </p:nvPicPr>
        <p:blipFill>
          <a:blip r:embed="rId3"/>
          <a:srcRect/>
          <a:stretch>
            <a:fillRect/>
          </a:stretch>
        </p:blipFill>
        <p:spPr bwMode="auto">
          <a:xfrm>
            <a:off x="4084638" y="1409700"/>
            <a:ext cx="509587" cy="666750"/>
          </a:xfrm>
          <a:prstGeom prst="rect">
            <a:avLst/>
          </a:prstGeom>
          <a:noFill/>
          <a:ln w="9525">
            <a:noFill/>
            <a:miter lim="800000"/>
            <a:headEnd/>
            <a:tailEnd/>
          </a:ln>
        </p:spPr>
      </p:pic>
      <p:grpSp>
        <p:nvGrpSpPr>
          <p:cNvPr id="18468" name="Group 95"/>
          <p:cNvGrpSpPr>
            <a:grpSpLocks/>
          </p:cNvGrpSpPr>
          <p:nvPr/>
        </p:nvGrpSpPr>
        <p:grpSpPr bwMode="auto">
          <a:xfrm>
            <a:off x="368300" y="1385888"/>
            <a:ext cx="793750" cy="730250"/>
            <a:chOff x="7342094" y="882126"/>
            <a:chExt cx="1801906" cy="1656776"/>
          </a:xfrm>
        </p:grpSpPr>
        <p:pic>
          <p:nvPicPr>
            <p:cNvPr id="18474"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8291265" y="882126"/>
              <a:ext cx="852735" cy="866984"/>
            </a:xfrm>
            <a:prstGeom prst="rect">
              <a:avLst/>
            </a:prstGeom>
            <a:noFill/>
            <a:ln w="9525">
              <a:noFill/>
              <a:miter lim="800000"/>
              <a:headEnd/>
              <a:tailEnd/>
            </a:ln>
          </p:spPr>
        </p:pic>
        <p:pic>
          <p:nvPicPr>
            <p:cNvPr id="18475"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7823987" y="1290918"/>
              <a:ext cx="852735" cy="866984"/>
            </a:xfrm>
            <a:prstGeom prst="rect">
              <a:avLst/>
            </a:prstGeom>
            <a:noFill/>
            <a:ln w="9525">
              <a:noFill/>
              <a:miter lim="800000"/>
              <a:headEnd/>
              <a:tailEnd/>
            </a:ln>
          </p:spPr>
        </p:pic>
        <p:pic>
          <p:nvPicPr>
            <p:cNvPr id="18476"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7342094" y="1671918"/>
              <a:ext cx="852735" cy="866984"/>
            </a:xfrm>
            <a:prstGeom prst="rect">
              <a:avLst/>
            </a:prstGeom>
            <a:noFill/>
            <a:ln w="9525">
              <a:noFill/>
              <a:miter lim="800000"/>
              <a:headEnd/>
              <a:tailEnd/>
            </a:ln>
          </p:spPr>
        </p:pic>
      </p:grpSp>
      <p:grpSp>
        <p:nvGrpSpPr>
          <p:cNvPr id="18469" name="Group 96"/>
          <p:cNvGrpSpPr>
            <a:grpSpLocks/>
          </p:cNvGrpSpPr>
          <p:nvPr/>
        </p:nvGrpSpPr>
        <p:grpSpPr bwMode="auto">
          <a:xfrm>
            <a:off x="368300" y="1952625"/>
            <a:ext cx="793750" cy="728663"/>
            <a:chOff x="7342094" y="882126"/>
            <a:chExt cx="1801906" cy="1656776"/>
          </a:xfrm>
        </p:grpSpPr>
        <p:pic>
          <p:nvPicPr>
            <p:cNvPr id="18471"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8291265" y="882126"/>
              <a:ext cx="852735" cy="866984"/>
            </a:xfrm>
            <a:prstGeom prst="rect">
              <a:avLst/>
            </a:prstGeom>
            <a:noFill/>
            <a:ln w="9525">
              <a:noFill/>
              <a:miter lim="800000"/>
              <a:headEnd/>
              <a:tailEnd/>
            </a:ln>
          </p:spPr>
        </p:pic>
        <p:pic>
          <p:nvPicPr>
            <p:cNvPr id="18472"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7823987" y="1290918"/>
              <a:ext cx="852735" cy="866984"/>
            </a:xfrm>
            <a:prstGeom prst="rect">
              <a:avLst/>
            </a:prstGeom>
            <a:noFill/>
            <a:ln w="9525">
              <a:noFill/>
              <a:miter lim="800000"/>
              <a:headEnd/>
              <a:tailEnd/>
            </a:ln>
          </p:spPr>
        </p:pic>
        <p:pic>
          <p:nvPicPr>
            <p:cNvPr id="18473" name="Picture 27" descr="C:\Documents and Settings\goedek\My Documents\My Pictures\Microsoft Clip Organizer\j0432646.png"/>
            <p:cNvPicPr>
              <a:picLocks noChangeAspect="1" noChangeArrowheads="1"/>
            </p:cNvPicPr>
            <p:nvPr/>
          </p:nvPicPr>
          <p:blipFill>
            <a:blip r:embed="rId4"/>
            <a:srcRect/>
            <a:stretch>
              <a:fillRect/>
            </a:stretch>
          </p:blipFill>
          <p:spPr bwMode="auto">
            <a:xfrm>
              <a:off x="7342094" y="1671918"/>
              <a:ext cx="852735" cy="866984"/>
            </a:xfrm>
            <a:prstGeom prst="rect">
              <a:avLst/>
            </a:prstGeom>
            <a:noFill/>
            <a:ln w="9525">
              <a:noFill/>
              <a:miter lim="800000"/>
              <a:headEnd/>
              <a:tailEnd/>
            </a:ln>
          </p:spPr>
        </p:pic>
      </p:grpSp>
      <p:pic>
        <p:nvPicPr>
          <p:cNvPr id="18470" name="Picture 362" descr="C:\Documents and Settings\goedek\Local Settings\Temporary Internet Files\Content.IE5\GLCPE3C9\MCj04316320000[1].png"/>
          <p:cNvPicPr>
            <a:picLocks noChangeAspect="1" noChangeArrowheads="1"/>
          </p:cNvPicPr>
          <p:nvPr/>
        </p:nvPicPr>
        <p:blipFill>
          <a:blip r:embed="rId5"/>
          <a:srcRect/>
          <a:stretch>
            <a:fillRect/>
          </a:stretch>
        </p:blipFill>
        <p:spPr bwMode="auto">
          <a:xfrm rot="194648">
            <a:off x="530225" y="2544763"/>
            <a:ext cx="561975" cy="569912"/>
          </a:xfrm>
          <a:prstGeom prst="rect">
            <a:avLst/>
          </a:prstGeom>
          <a:noFill/>
          <a:ln w="9525">
            <a:noFill/>
            <a:miter lim="800000"/>
            <a:headEnd/>
            <a:tailEnd/>
          </a:ln>
        </p:spPr>
      </p:pic>
      <p:sp>
        <p:nvSpPr>
          <p:cNvPr id="2" name="Text Box 29"/>
          <p:cNvSpPr txBox="1">
            <a:spLocks noChangeArrowheads="1"/>
          </p:cNvSpPr>
          <p:nvPr/>
        </p:nvSpPr>
        <p:spPr bwMode="gray">
          <a:xfrm>
            <a:off x="5627688" y="2159000"/>
            <a:ext cx="1274762" cy="507831"/>
          </a:xfrm>
          <a:prstGeom prst="rect">
            <a:avLst/>
          </a:prstGeom>
          <a:noFill/>
          <a:ln w="12700">
            <a:noFill/>
            <a:miter lim="800000"/>
            <a:headEnd/>
            <a:tailEnd/>
          </a:ln>
        </p:spPr>
        <p:txBody>
          <a:bodyPr anchor="ctr">
            <a:spAutoFit/>
          </a:bodyPr>
          <a:lstStyle/>
          <a:p>
            <a:pPr eaLnBrk="0" hangingPunct="0">
              <a:lnSpc>
                <a:spcPct val="90000"/>
              </a:lnSpc>
              <a:spcBef>
                <a:spcPts val="700"/>
              </a:spcBef>
              <a:buSzPct val="100000"/>
            </a:pPr>
            <a:r>
              <a:rPr lang="de-DE" sz="1000" b="1" dirty="0" smtClean="0">
                <a:solidFill>
                  <a:srgbClr val="000066"/>
                </a:solidFill>
                <a:latin typeface="Verdana" pitchFamily="34" charset="0"/>
                <a:sym typeface="Arial" pitchFamily="34" charset="0"/>
              </a:rPr>
              <a:t>SCSI,                            iSCSI                                      oder FC </a:t>
            </a:r>
            <a:endParaRPr lang="de-DE" sz="1000" b="1" dirty="0">
              <a:solidFill>
                <a:srgbClr val="000066"/>
              </a:solidFill>
              <a:latin typeface="Verdana" pitchFamily="34" charset="0"/>
              <a:sym typeface="Arial" pitchFamily="34" charset="0"/>
            </a:endParaRPr>
          </a:p>
        </p:txBody>
      </p:sp>
      <p:sp>
        <p:nvSpPr>
          <p:cNvPr id="18438" name="Line 50"/>
          <p:cNvSpPr>
            <a:spLocks noChangeShapeType="1"/>
          </p:cNvSpPr>
          <p:nvPr/>
        </p:nvSpPr>
        <p:spPr bwMode="auto">
          <a:xfrm>
            <a:off x="6540500" y="2776538"/>
            <a:ext cx="423863" cy="0"/>
          </a:xfrm>
          <a:prstGeom prst="line">
            <a:avLst/>
          </a:prstGeom>
          <a:noFill/>
          <a:ln w="9525">
            <a:solidFill>
              <a:srgbClr val="FF8633"/>
            </a:solidFill>
            <a:prstDash val="dash"/>
            <a:round/>
            <a:headEnd/>
            <a:tailEnd type="triangle" w="med" len="med"/>
          </a:ln>
        </p:spPr>
        <p:txBody>
          <a:bodyPr/>
          <a:lstStyle/>
          <a:p>
            <a:endParaRPr lang="de-DE"/>
          </a:p>
        </p:txBody>
      </p:sp>
      <p:sp>
        <p:nvSpPr>
          <p:cNvPr id="55" name="Line 51"/>
          <p:cNvSpPr>
            <a:spLocks noChangeShapeType="1"/>
          </p:cNvSpPr>
          <p:nvPr/>
        </p:nvSpPr>
        <p:spPr bwMode="auto">
          <a:xfrm>
            <a:off x="6540500" y="1976438"/>
            <a:ext cx="423863" cy="0"/>
          </a:xfrm>
          <a:prstGeom prst="line">
            <a:avLst/>
          </a:prstGeom>
          <a:noFill/>
          <a:ln w="9525">
            <a:solidFill>
              <a:srgbClr val="C1D72F"/>
            </a:solidFill>
            <a:round/>
            <a:headEnd/>
            <a:tailEnd/>
          </a:ln>
          <a:effectLst>
            <a:outerShdw blurRad="50800" dist="38100" dir="2700000" algn="tl" rotWithShape="0">
              <a:prstClr val="black">
                <a:alpha val="40000"/>
              </a:prstClr>
            </a:outerShdw>
          </a:effectLst>
        </p:spPr>
        <p:txBody>
          <a:bodyPr/>
          <a:lstStyle/>
          <a:p>
            <a:pPr>
              <a:spcBef>
                <a:spcPct val="50000"/>
              </a:spcBef>
              <a:defRPr/>
            </a:pPr>
            <a:endParaRPr lang="de-DE" b="1">
              <a:latin typeface="Verdana" pitchFamily="34" charset="0"/>
              <a:cs typeface="Arial" charset="0"/>
            </a:endParaRPr>
          </a:p>
        </p:txBody>
      </p:sp>
      <p:sp>
        <p:nvSpPr>
          <p:cNvPr id="56" name="Line 52"/>
          <p:cNvSpPr>
            <a:spLocks noChangeShapeType="1"/>
          </p:cNvSpPr>
          <p:nvPr/>
        </p:nvSpPr>
        <p:spPr bwMode="auto">
          <a:xfrm>
            <a:off x="6540500" y="2400300"/>
            <a:ext cx="423863" cy="0"/>
          </a:xfrm>
          <a:prstGeom prst="line">
            <a:avLst/>
          </a:prstGeom>
          <a:noFill/>
          <a:ln w="9525">
            <a:solidFill>
              <a:srgbClr val="C1D72F"/>
            </a:solidFill>
            <a:round/>
            <a:headEnd/>
            <a:tailEnd/>
          </a:ln>
          <a:effectLst>
            <a:outerShdw blurRad="50800" dist="38100" dir="2700000" algn="tl" rotWithShape="0">
              <a:prstClr val="black">
                <a:alpha val="40000"/>
              </a:prstClr>
            </a:outerShdw>
          </a:effectLst>
        </p:spPr>
        <p:txBody>
          <a:bodyPr/>
          <a:lstStyle/>
          <a:p>
            <a:pPr>
              <a:spcBef>
                <a:spcPct val="50000"/>
              </a:spcBef>
              <a:defRPr/>
            </a:pPr>
            <a:endParaRPr lang="de-DE" b="1">
              <a:latin typeface="Verdana" pitchFamily="34" charset="0"/>
              <a:cs typeface="Arial" charset="0"/>
            </a:endParaRPr>
          </a:p>
        </p:txBody>
      </p:sp>
      <p:sp>
        <p:nvSpPr>
          <p:cNvPr id="57" name="Line 53"/>
          <p:cNvSpPr>
            <a:spLocks noChangeShapeType="1"/>
          </p:cNvSpPr>
          <p:nvPr/>
        </p:nvSpPr>
        <p:spPr bwMode="auto">
          <a:xfrm>
            <a:off x="6540500" y="2882900"/>
            <a:ext cx="423863" cy="0"/>
          </a:xfrm>
          <a:prstGeom prst="line">
            <a:avLst/>
          </a:prstGeom>
          <a:noFill/>
          <a:ln w="9525">
            <a:solidFill>
              <a:srgbClr val="C1D72F"/>
            </a:solidFill>
            <a:round/>
            <a:headEnd/>
            <a:tailEnd/>
          </a:ln>
          <a:effectLst>
            <a:outerShdw blurRad="50800" dist="38100" dir="2700000" algn="tl" rotWithShape="0">
              <a:prstClr val="black">
                <a:alpha val="40000"/>
              </a:prstClr>
            </a:outerShdw>
          </a:effectLst>
        </p:spPr>
        <p:txBody>
          <a:bodyPr/>
          <a:lstStyle/>
          <a:p>
            <a:pPr>
              <a:spcBef>
                <a:spcPct val="50000"/>
              </a:spcBef>
              <a:defRPr/>
            </a:pPr>
            <a:endParaRPr lang="de-DE" b="1">
              <a:latin typeface="Verdana" pitchFamily="34" charset="0"/>
              <a:cs typeface="Arial" charset="0"/>
            </a:endParaRPr>
          </a:p>
        </p:txBody>
      </p:sp>
      <p:sp>
        <p:nvSpPr>
          <p:cNvPr id="18442" name="Line 54"/>
          <p:cNvSpPr>
            <a:spLocks noChangeShapeType="1"/>
          </p:cNvSpPr>
          <p:nvPr/>
        </p:nvSpPr>
        <p:spPr bwMode="auto">
          <a:xfrm>
            <a:off x="6540500" y="1868488"/>
            <a:ext cx="423863" cy="0"/>
          </a:xfrm>
          <a:prstGeom prst="line">
            <a:avLst/>
          </a:prstGeom>
          <a:noFill/>
          <a:ln w="9525">
            <a:solidFill>
              <a:srgbClr val="FF8633"/>
            </a:solidFill>
            <a:prstDash val="dash"/>
            <a:round/>
            <a:headEnd/>
            <a:tailEnd type="triangle" w="med" len="med"/>
          </a:ln>
        </p:spPr>
        <p:txBody>
          <a:bodyPr/>
          <a:lstStyle/>
          <a:p>
            <a:endParaRPr lang="de-DE"/>
          </a:p>
        </p:txBody>
      </p:sp>
      <p:sp>
        <p:nvSpPr>
          <p:cNvPr id="18443" name="Line 55"/>
          <p:cNvSpPr>
            <a:spLocks noChangeShapeType="1"/>
          </p:cNvSpPr>
          <p:nvPr/>
        </p:nvSpPr>
        <p:spPr bwMode="auto">
          <a:xfrm>
            <a:off x="6540500" y="2293938"/>
            <a:ext cx="423863" cy="0"/>
          </a:xfrm>
          <a:prstGeom prst="line">
            <a:avLst/>
          </a:prstGeom>
          <a:noFill/>
          <a:ln w="9525">
            <a:solidFill>
              <a:srgbClr val="FF8633"/>
            </a:solidFill>
            <a:prstDash val="dash"/>
            <a:round/>
            <a:headEnd/>
            <a:tailEnd type="triangle" w="med" len="med"/>
          </a:ln>
        </p:spPr>
        <p:txBody>
          <a:bodyPr/>
          <a:lstStyle/>
          <a:p>
            <a:endParaRPr lang="de-DE"/>
          </a:p>
        </p:txBody>
      </p:sp>
      <p:sp>
        <p:nvSpPr>
          <p:cNvPr id="18444" name="Text Box 56"/>
          <p:cNvSpPr txBox="1">
            <a:spLocks noChangeArrowheads="1"/>
          </p:cNvSpPr>
          <p:nvPr/>
        </p:nvSpPr>
        <p:spPr bwMode="auto">
          <a:xfrm>
            <a:off x="7848600" y="1741488"/>
            <a:ext cx="744538" cy="244475"/>
          </a:xfrm>
          <a:prstGeom prst="rect">
            <a:avLst/>
          </a:prstGeom>
          <a:noFill/>
          <a:ln w="9525">
            <a:noFill/>
            <a:miter lim="800000"/>
            <a:headEnd/>
            <a:tailEnd/>
          </a:ln>
        </p:spPr>
        <p:txBody>
          <a:bodyPr>
            <a:spAutoFit/>
          </a:bodyPr>
          <a:lstStyle/>
          <a:p>
            <a:pPr eaLnBrk="0" hangingPunct="0">
              <a:spcBef>
                <a:spcPct val="50000"/>
              </a:spcBef>
              <a:buSzPct val="100000"/>
            </a:pPr>
            <a:r>
              <a:rPr lang="de-DE" sz="1000" b="1" smtClean="0">
                <a:solidFill>
                  <a:srgbClr val="000066"/>
                </a:solidFill>
                <a:latin typeface="Verdana" pitchFamily="34" charset="0"/>
                <a:sym typeface="Arial" pitchFamily="34" charset="0"/>
              </a:rPr>
              <a:t>Disk</a:t>
            </a:r>
            <a:endParaRPr lang="de-DE" sz="1000" b="1">
              <a:solidFill>
                <a:srgbClr val="000066"/>
              </a:solidFill>
              <a:latin typeface="Verdana" pitchFamily="34" charset="0"/>
              <a:sym typeface="Arial" pitchFamily="34" charset="0"/>
            </a:endParaRPr>
          </a:p>
        </p:txBody>
      </p:sp>
      <p:sp>
        <p:nvSpPr>
          <p:cNvPr id="18445" name="Text Box 57"/>
          <p:cNvSpPr txBox="1">
            <a:spLocks noChangeArrowheads="1"/>
          </p:cNvSpPr>
          <p:nvPr/>
        </p:nvSpPr>
        <p:spPr bwMode="auto">
          <a:xfrm>
            <a:off x="7861300" y="2697163"/>
            <a:ext cx="1062038" cy="244475"/>
          </a:xfrm>
          <a:prstGeom prst="rect">
            <a:avLst/>
          </a:prstGeom>
          <a:noFill/>
          <a:ln w="9525">
            <a:noFill/>
            <a:miter lim="800000"/>
            <a:headEnd/>
            <a:tailEnd/>
          </a:ln>
        </p:spPr>
        <p:txBody>
          <a:bodyPr>
            <a:spAutoFit/>
          </a:bodyPr>
          <a:lstStyle/>
          <a:p>
            <a:pPr eaLnBrk="0" hangingPunct="0">
              <a:spcBef>
                <a:spcPct val="50000"/>
              </a:spcBef>
              <a:buSzPct val="100000"/>
            </a:pPr>
            <a:r>
              <a:rPr lang="de-DE" sz="1000" b="1" smtClean="0">
                <a:solidFill>
                  <a:srgbClr val="000066"/>
                </a:solidFill>
                <a:latin typeface="Verdana" pitchFamily="34" charset="0"/>
                <a:sym typeface="Arial" pitchFamily="34" charset="0"/>
              </a:rPr>
              <a:t>CD/DVD</a:t>
            </a:r>
            <a:endParaRPr lang="de-DE" sz="1000" b="1">
              <a:solidFill>
                <a:srgbClr val="000066"/>
              </a:solidFill>
              <a:latin typeface="Verdana" pitchFamily="34" charset="0"/>
              <a:sym typeface="Arial" pitchFamily="34" charset="0"/>
            </a:endParaRPr>
          </a:p>
        </p:txBody>
      </p:sp>
      <p:sp>
        <p:nvSpPr>
          <p:cNvPr id="18446" name="Text Box 58"/>
          <p:cNvSpPr txBox="1">
            <a:spLocks noChangeArrowheads="1"/>
          </p:cNvSpPr>
          <p:nvPr/>
        </p:nvSpPr>
        <p:spPr bwMode="auto">
          <a:xfrm>
            <a:off x="7827963" y="2187575"/>
            <a:ext cx="742950" cy="244475"/>
          </a:xfrm>
          <a:prstGeom prst="rect">
            <a:avLst/>
          </a:prstGeom>
          <a:noFill/>
          <a:ln w="9525">
            <a:noFill/>
            <a:miter lim="800000"/>
            <a:headEnd/>
            <a:tailEnd/>
          </a:ln>
        </p:spPr>
        <p:txBody>
          <a:bodyPr>
            <a:spAutoFit/>
          </a:bodyPr>
          <a:lstStyle/>
          <a:p>
            <a:pPr eaLnBrk="0" hangingPunct="0">
              <a:spcBef>
                <a:spcPct val="50000"/>
              </a:spcBef>
              <a:buSzPct val="100000"/>
            </a:pPr>
            <a:r>
              <a:rPr lang="de-DE" sz="1000" b="1" smtClean="0">
                <a:solidFill>
                  <a:srgbClr val="000066"/>
                </a:solidFill>
                <a:latin typeface="Verdana" pitchFamily="34" charset="0"/>
                <a:sym typeface="Arial" pitchFamily="34" charset="0"/>
              </a:rPr>
              <a:t>Band</a:t>
            </a:r>
            <a:endParaRPr lang="de-DE" sz="1000" b="1">
              <a:solidFill>
                <a:srgbClr val="000066"/>
              </a:solidFill>
              <a:latin typeface="Verdana" pitchFamily="34" charset="0"/>
              <a:sym typeface="Arial" pitchFamily="34" charset="0"/>
            </a:endParaRPr>
          </a:p>
        </p:txBody>
      </p:sp>
      <p:pic>
        <p:nvPicPr>
          <p:cNvPr id="18447" name="Picture 22" descr="cd"/>
          <p:cNvPicPr>
            <a:picLocks noChangeAspect="1" noChangeArrowheads="1"/>
          </p:cNvPicPr>
          <p:nvPr/>
        </p:nvPicPr>
        <p:blipFill>
          <a:blip r:embed="rId6"/>
          <a:srcRect/>
          <a:stretch>
            <a:fillRect/>
          </a:stretch>
        </p:blipFill>
        <p:spPr bwMode="auto">
          <a:xfrm>
            <a:off x="7292975" y="2609850"/>
            <a:ext cx="484188" cy="484188"/>
          </a:xfrm>
          <a:prstGeom prst="rect">
            <a:avLst/>
          </a:prstGeom>
          <a:noFill/>
          <a:ln w="9525">
            <a:noFill/>
            <a:miter lim="800000"/>
            <a:headEnd/>
            <a:tailEnd/>
          </a:ln>
        </p:spPr>
      </p:pic>
      <p:pic>
        <p:nvPicPr>
          <p:cNvPr id="18448" name="Picture 31" descr="backup tape"/>
          <p:cNvPicPr>
            <a:picLocks noChangeAspect="1" noChangeArrowheads="1"/>
          </p:cNvPicPr>
          <p:nvPr/>
        </p:nvPicPr>
        <p:blipFill>
          <a:blip r:embed="rId7"/>
          <a:srcRect/>
          <a:stretch>
            <a:fillRect/>
          </a:stretch>
        </p:blipFill>
        <p:spPr bwMode="auto">
          <a:xfrm>
            <a:off x="7296150" y="2055813"/>
            <a:ext cx="479425" cy="479425"/>
          </a:xfrm>
          <a:prstGeom prst="rect">
            <a:avLst/>
          </a:prstGeom>
          <a:noFill/>
          <a:ln w="9525">
            <a:noFill/>
            <a:miter lim="800000"/>
            <a:headEnd/>
            <a:tailEnd/>
          </a:ln>
        </p:spPr>
      </p:pic>
      <p:sp>
        <p:nvSpPr>
          <p:cNvPr id="18449" name="Text Box 57"/>
          <p:cNvSpPr txBox="1">
            <a:spLocks noChangeArrowheads="1"/>
          </p:cNvSpPr>
          <p:nvPr/>
        </p:nvSpPr>
        <p:spPr bwMode="auto">
          <a:xfrm>
            <a:off x="7874000" y="3259138"/>
            <a:ext cx="1062038" cy="244475"/>
          </a:xfrm>
          <a:prstGeom prst="rect">
            <a:avLst/>
          </a:prstGeom>
          <a:noFill/>
          <a:ln w="9525">
            <a:noFill/>
            <a:miter lim="800000"/>
            <a:headEnd/>
            <a:tailEnd/>
          </a:ln>
        </p:spPr>
        <p:txBody>
          <a:bodyPr>
            <a:spAutoFit/>
          </a:bodyPr>
          <a:lstStyle/>
          <a:p>
            <a:pPr eaLnBrk="0" hangingPunct="0">
              <a:spcBef>
                <a:spcPct val="50000"/>
              </a:spcBef>
              <a:buSzPct val="100000"/>
            </a:pPr>
            <a:r>
              <a:rPr lang="de-DE" sz="1000" b="1" smtClean="0">
                <a:solidFill>
                  <a:srgbClr val="000066"/>
                </a:solidFill>
                <a:latin typeface="Verdana" pitchFamily="34" charset="0"/>
                <a:sym typeface="Arial" pitchFamily="34" charset="0"/>
              </a:rPr>
              <a:t>REV </a:t>
            </a:r>
            <a:endParaRPr lang="de-DE" sz="1000" b="1">
              <a:solidFill>
                <a:srgbClr val="000066"/>
              </a:solidFill>
              <a:latin typeface="Verdana" pitchFamily="34" charset="0"/>
              <a:sym typeface="Arial" pitchFamily="34" charset="0"/>
            </a:endParaRPr>
          </a:p>
        </p:txBody>
      </p:sp>
      <p:sp>
        <p:nvSpPr>
          <p:cNvPr id="18450" name="Line 50"/>
          <p:cNvSpPr>
            <a:spLocks noChangeShapeType="1"/>
          </p:cNvSpPr>
          <p:nvPr/>
        </p:nvSpPr>
        <p:spPr bwMode="auto">
          <a:xfrm>
            <a:off x="6540500" y="3290888"/>
            <a:ext cx="423863" cy="0"/>
          </a:xfrm>
          <a:prstGeom prst="line">
            <a:avLst/>
          </a:prstGeom>
          <a:noFill/>
          <a:ln w="9525">
            <a:solidFill>
              <a:srgbClr val="FF8633"/>
            </a:solidFill>
            <a:prstDash val="dash"/>
            <a:round/>
            <a:headEnd/>
            <a:tailEnd type="triangle" w="med" len="med"/>
          </a:ln>
        </p:spPr>
        <p:txBody>
          <a:bodyPr/>
          <a:lstStyle/>
          <a:p>
            <a:endParaRPr lang="de-DE"/>
          </a:p>
        </p:txBody>
      </p:sp>
      <p:sp>
        <p:nvSpPr>
          <p:cNvPr id="67" name="Line 53"/>
          <p:cNvSpPr>
            <a:spLocks noChangeShapeType="1"/>
          </p:cNvSpPr>
          <p:nvPr/>
        </p:nvSpPr>
        <p:spPr bwMode="auto">
          <a:xfrm>
            <a:off x="6540500" y="3397250"/>
            <a:ext cx="423863" cy="0"/>
          </a:xfrm>
          <a:prstGeom prst="line">
            <a:avLst/>
          </a:prstGeom>
          <a:noFill/>
          <a:ln w="9525">
            <a:solidFill>
              <a:srgbClr val="C1D72F"/>
            </a:solidFill>
            <a:round/>
            <a:headEnd/>
            <a:tailEnd/>
          </a:ln>
          <a:effectLst>
            <a:outerShdw blurRad="50800" dist="38100" dir="2700000" algn="tl" rotWithShape="0">
              <a:prstClr val="black">
                <a:alpha val="40000"/>
              </a:prstClr>
            </a:outerShdw>
          </a:effectLst>
        </p:spPr>
        <p:txBody>
          <a:bodyPr/>
          <a:lstStyle/>
          <a:p>
            <a:pPr>
              <a:spcBef>
                <a:spcPct val="50000"/>
              </a:spcBef>
              <a:defRPr/>
            </a:pPr>
            <a:endParaRPr lang="de-DE" b="1">
              <a:latin typeface="Verdana" pitchFamily="34" charset="0"/>
              <a:cs typeface="Arial" charset="0"/>
            </a:endParaRPr>
          </a:p>
        </p:txBody>
      </p:sp>
      <p:pic>
        <p:nvPicPr>
          <p:cNvPr id="18452" name="Picture 6"/>
          <p:cNvPicPr>
            <a:picLocks noChangeAspect="1" noChangeArrowheads="1"/>
          </p:cNvPicPr>
          <p:nvPr/>
        </p:nvPicPr>
        <p:blipFill>
          <a:blip r:embed="rId8"/>
          <a:srcRect/>
          <a:stretch>
            <a:fillRect/>
          </a:stretch>
        </p:blipFill>
        <p:spPr bwMode="gray">
          <a:xfrm>
            <a:off x="7316788" y="3228975"/>
            <a:ext cx="581025" cy="441325"/>
          </a:xfrm>
          <a:prstGeom prst="rect">
            <a:avLst/>
          </a:prstGeom>
          <a:noFill/>
          <a:ln w="9525">
            <a:noFill/>
            <a:miter lim="800000"/>
            <a:headEnd/>
            <a:tailEnd/>
          </a:ln>
        </p:spPr>
      </p:pic>
      <p:pic>
        <p:nvPicPr>
          <p:cNvPr id="18453" name="Picture 72" descr="StorCenter_NHD_dual"/>
          <p:cNvPicPr>
            <a:picLocks noChangeAspect="1" noChangeArrowheads="1"/>
          </p:cNvPicPr>
          <p:nvPr/>
        </p:nvPicPr>
        <p:blipFill>
          <a:blip r:embed="rId9"/>
          <a:srcRect/>
          <a:stretch>
            <a:fillRect/>
          </a:stretch>
        </p:blipFill>
        <p:spPr bwMode="auto">
          <a:xfrm>
            <a:off x="7202488" y="1390650"/>
            <a:ext cx="673100" cy="684213"/>
          </a:xfrm>
          <a:prstGeom prst="rect">
            <a:avLst/>
          </a:prstGeom>
          <a:noFill/>
          <a:ln w="9525">
            <a:noFill/>
            <a:miter lim="800000"/>
            <a:headEnd/>
            <a:tailEnd/>
          </a:ln>
        </p:spPr>
      </p:pic>
      <p:sp>
        <p:nvSpPr>
          <p:cNvPr id="7192" name="Title 1"/>
          <p:cNvSpPr>
            <a:spLocks/>
          </p:cNvSpPr>
          <p:nvPr/>
        </p:nvSpPr>
        <p:spPr bwMode="auto">
          <a:xfrm>
            <a:off x="239713" y="176213"/>
            <a:ext cx="6870700" cy="863600"/>
          </a:xfrm>
          <a:prstGeom prst="rect">
            <a:avLst/>
          </a:prstGeom>
          <a:noFill/>
          <a:ln w="9525">
            <a:noFill/>
            <a:miter lim="800000"/>
            <a:headEnd/>
            <a:tailEnd/>
          </a:ln>
        </p:spPr>
        <p:txBody>
          <a:bodyPr lIns="0" tIns="0" rIns="0" bIns="0" anchor="ctr"/>
          <a:lstStyle/>
          <a:p>
            <a:pPr eaLnBrk="0" hangingPunct="0">
              <a:lnSpc>
                <a:spcPct val="90000"/>
              </a:lnSpc>
              <a:buSzPct val="100000"/>
            </a:pPr>
            <a:r>
              <a:rPr lang="de-DE" sz="3200" dirty="0" smtClean="0">
                <a:solidFill>
                  <a:srgbClr val="000000"/>
                </a:solidFill>
                <a:latin typeface="Calibri" pitchFamily="34" charset="0"/>
                <a:sym typeface="Arial" pitchFamily="34" charset="0"/>
              </a:rPr>
              <a:t>Vollst</a:t>
            </a:r>
            <a:r>
              <a:rPr lang="de-DE" sz="3200" dirty="0" smtClean="0">
                <a:solidFill>
                  <a:srgbClr val="000000"/>
                </a:solidFill>
                <a:latin typeface="Arial"/>
                <a:sym typeface="Arial" pitchFamily="34" charset="0"/>
              </a:rPr>
              <a:t>ä</a:t>
            </a:r>
            <a:r>
              <a:rPr lang="de-DE" sz="3200" dirty="0" smtClean="0">
                <a:solidFill>
                  <a:srgbClr val="000000"/>
                </a:solidFill>
                <a:latin typeface="Calibri" pitchFamily="34" charset="0"/>
                <a:sym typeface="Arial" pitchFamily="34" charset="0"/>
              </a:rPr>
              <a:t>ndiger Schutz f</a:t>
            </a:r>
            <a:r>
              <a:rPr lang="de-DE" sz="3200" dirty="0" smtClean="0">
                <a:solidFill>
                  <a:srgbClr val="000000"/>
                </a:solidFill>
                <a:latin typeface="Arial"/>
                <a:sym typeface="Arial" pitchFamily="34" charset="0"/>
              </a:rPr>
              <a:t>ü</a:t>
            </a:r>
            <a:r>
              <a:rPr lang="de-DE" sz="3200" dirty="0" smtClean="0">
                <a:solidFill>
                  <a:srgbClr val="000000"/>
                </a:solidFill>
                <a:latin typeface="Calibri" pitchFamily="34" charset="0"/>
                <a:sym typeface="Arial" pitchFamily="34" charset="0"/>
              </a:rPr>
              <a:t>r kritische Daten</a:t>
            </a:r>
            <a:endParaRPr lang="de-DE" sz="3200" dirty="0">
              <a:solidFill>
                <a:srgbClr val="00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251575"/>
          </a:xfrm>
          <a:prstGeom prst="rect">
            <a:avLst/>
          </a:prstGeom>
          <a:gradFill flip="none" rotWithShape="1">
            <a:gsLst>
              <a:gs pos="0">
                <a:srgbClr val="D3D3D3"/>
              </a:gs>
              <a:gs pos="54000">
                <a:schemeClr val="bg1"/>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59" name="Picture 3"/>
          <p:cNvPicPr>
            <a:picLocks noChangeAspect="1"/>
          </p:cNvPicPr>
          <p:nvPr/>
        </p:nvPicPr>
        <p:blipFill>
          <a:blip r:embed="rId2"/>
          <a:srcRect/>
          <a:stretch>
            <a:fillRect/>
          </a:stretch>
        </p:blipFill>
        <p:spPr bwMode="auto">
          <a:xfrm>
            <a:off x="4059238" y="1325563"/>
            <a:ext cx="4905375" cy="4789487"/>
          </a:xfrm>
          <a:prstGeom prst="rect">
            <a:avLst/>
          </a:prstGeom>
          <a:noFill/>
          <a:ln w="9525">
            <a:noFill/>
            <a:miter lim="800000"/>
            <a:headEnd/>
            <a:tailEnd/>
          </a:ln>
        </p:spPr>
      </p:pic>
      <p:sp>
        <p:nvSpPr>
          <p:cNvPr id="10242" name="Rectangle 2"/>
          <p:cNvSpPr>
            <a:spLocks noGrp="1" noChangeArrowheads="1"/>
          </p:cNvSpPr>
          <p:nvPr>
            <p:ph type="title"/>
          </p:nvPr>
        </p:nvSpPr>
        <p:spPr>
          <a:xfrm>
            <a:off x="147638" y="168275"/>
            <a:ext cx="7532687" cy="863600"/>
          </a:xfrm>
        </p:spPr>
        <p:txBody>
          <a:bodyPr/>
          <a:lstStyle/>
          <a:p>
            <a:pPr>
              <a:lnSpc>
                <a:spcPct val="90000"/>
              </a:lnSpc>
              <a:buSzPct val="100000"/>
            </a:pPr>
            <a:r>
              <a:rPr lang="de-DE" dirty="0" smtClean="0">
                <a:solidFill>
                  <a:srgbClr val="000000"/>
                </a:solidFill>
                <a:sym typeface="Arial" pitchFamily="34" charset="0"/>
              </a:rPr>
              <a:t>Roxio Retrospect 7.7 for Windows</a:t>
            </a:r>
          </a:p>
        </p:txBody>
      </p:sp>
      <p:sp>
        <p:nvSpPr>
          <p:cNvPr id="19461" name="Rectangle 3"/>
          <p:cNvSpPr>
            <a:spLocks noGrp="1" noChangeArrowheads="1"/>
          </p:cNvSpPr>
          <p:nvPr>
            <p:ph idx="1"/>
          </p:nvPr>
        </p:nvSpPr>
        <p:spPr>
          <a:xfrm>
            <a:off x="182562" y="1700785"/>
            <a:ext cx="4800917" cy="4597146"/>
          </a:xfrm>
        </p:spPr>
        <p:txBody>
          <a:bodyPr/>
          <a:lstStyle/>
          <a:p>
            <a:pPr>
              <a:lnSpc>
                <a:spcPct val="85000"/>
              </a:lnSpc>
            </a:pPr>
            <a:r>
              <a:rPr lang="de-DE" sz="1800" b="1" dirty="0" smtClean="0">
                <a:sym typeface="Arial" pitchFamily="34" charset="0"/>
              </a:rPr>
              <a:t>Unterstützung für Windows 7</a:t>
            </a:r>
          </a:p>
          <a:p>
            <a:pPr lvl="1">
              <a:lnSpc>
                <a:spcPct val="85000"/>
              </a:lnSpc>
            </a:pPr>
            <a:r>
              <a:rPr lang="de-DE" sz="1400" dirty="0" smtClean="0">
                <a:sym typeface="Arial" pitchFamily="34" charset="0"/>
              </a:rPr>
              <a:t>Vollständiger Schutz für Ihre Computer mit Microsoft Windows 7</a:t>
            </a:r>
          </a:p>
          <a:p>
            <a:pPr>
              <a:lnSpc>
                <a:spcPct val="85000"/>
              </a:lnSpc>
            </a:pPr>
            <a:r>
              <a:rPr lang="de-DE" sz="1800" b="1" dirty="0" smtClean="0">
                <a:sym typeface="Arial" pitchFamily="34" charset="0"/>
              </a:rPr>
              <a:t>Integration mit VMware Consolidated Backup (VCB)</a:t>
            </a:r>
          </a:p>
          <a:p>
            <a:pPr lvl="1">
              <a:lnSpc>
                <a:spcPct val="85000"/>
              </a:lnSpc>
            </a:pPr>
            <a:r>
              <a:rPr lang="de-DE" sz="1400" dirty="0" smtClean="0">
                <a:sym typeface="Arial" pitchFamily="34" charset="0"/>
              </a:rPr>
              <a:t>Ermöglicht Off-Host-Backups von laufenden VMs</a:t>
            </a:r>
          </a:p>
          <a:p>
            <a:pPr>
              <a:lnSpc>
                <a:spcPct val="85000"/>
              </a:lnSpc>
            </a:pPr>
            <a:r>
              <a:rPr lang="de-DE" sz="1800" b="1" dirty="0" smtClean="0">
                <a:sym typeface="Arial" pitchFamily="34" charset="0"/>
              </a:rPr>
              <a:t>Notfallwiederherstellung </a:t>
            </a:r>
          </a:p>
          <a:p>
            <a:pPr lvl="1">
              <a:lnSpc>
                <a:spcPct val="85000"/>
              </a:lnSpc>
            </a:pPr>
            <a:r>
              <a:rPr lang="de-DE" sz="1400" dirty="0" smtClean="0">
                <a:sym typeface="Arial" pitchFamily="34" charset="0"/>
              </a:rPr>
              <a:t>Boot-CD bietet eine schnelle Bare-Metal-Wiederherstellung von Servern und PCs mit Windows </a:t>
            </a:r>
          </a:p>
          <a:p>
            <a:pPr>
              <a:lnSpc>
                <a:spcPct val="85000"/>
              </a:lnSpc>
            </a:pPr>
            <a:r>
              <a:rPr lang="de-DE" sz="1800" b="1" dirty="0" smtClean="0">
                <a:sym typeface="Arial" pitchFamily="34" charset="0"/>
              </a:rPr>
              <a:t>64-Bit-Unterstützung</a:t>
            </a:r>
          </a:p>
          <a:p>
            <a:pPr lvl="1">
              <a:lnSpc>
                <a:spcPct val="85000"/>
              </a:lnSpc>
            </a:pPr>
            <a:r>
              <a:rPr lang="de-DE" sz="1400" dirty="0" smtClean="0">
                <a:sym typeface="Arial" pitchFamily="34" charset="0"/>
              </a:rPr>
              <a:t>Retrospect schützt Datenträger mit umfangreichen Datensätzen</a:t>
            </a:r>
          </a:p>
          <a:p>
            <a:pPr lvl="1">
              <a:lnSpc>
                <a:spcPct val="85000"/>
              </a:lnSpc>
            </a:pPr>
            <a:endParaRPr lang="en-US" sz="1400" dirty="0" smtClean="0">
              <a:ea typeface="ＭＳ Ｐゴシック" pitchFamily="34" charset="-128"/>
            </a:endParaRPr>
          </a:p>
          <a:p>
            <a:pPr>
              <a:lnSpc>
                <a:spcPct val="85000"/>
              </a:lnSpc>
            </a:pPr>
            <a:r>
              <a:rPr lang="de-DE" sz="1800" b="1" dirty="0" smtClean="0">
                <a:sym typeface="Arial" pitchFamily="34" charset="0"/>
              </a:rPr>
              <a:t>Unterstützung für Microsoft Exchange 2010 und Small Business Server 2011</a:t>
            </a:r>
            <a:endParaRPr lang="en-US" sz="1800" b="1" dirty="0" smtClean="0">
              <a:sym typeface="Arial" pitchFamily="34" charset="0"/>
            </a:endParaRPr>
          </a:p>
          <a:p>
            <a:pPr lvl="1">
              <a:lnSpc>
                <a:spcPct val="85000"/>
              </a:lnSpc>
            </a:pPr>
            <a:endParaRPr lang="de-DE" sz="1400" dirty="0" smtClean="0">
              <a:sym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xio - Browbag - June 26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5b2b7a75-a4b9-495e-85eb-ac902a696a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E0B4E420178342A960D5CBA981209C" ma:contentTypeVersion="1" ma:contentTypeDescription="Create a new document." ma:contentTypeScope="" ma:versionID="dabc4ac9ff8d081fb8874fbe433ba96a">
  <xsd:schema xmlns:xsd="http://www.w3.org/2001/XMLSchema" xmlns:p="http://schemas.microsoft.com/office/2006/metadata/properties" xmlns:ns2="5b2b7a75-a4b9-495e-85eb-ac902a696a4e" targetNamespace="http://schemas.microsoft.com/office/2006/metadata/properties" ma:root="true" ma:fieldsID="ef139b6c08f10c44c5b1d21b6eb49019" ns2:_="">
    <xsd:import namespace="5b2b7a75-a4b9-495e-85eb-ac902a696a4e"/>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5b2b7a75-a4b9-495e-85eb-ac902a696a4e" elementFormDefault="qualified">
    <xsd:import namespace="http://schemas.microsoft.com/office/2006/documentManagement/types"/>
    <xsd:element name="Description0" ma:index="8" nillable="true" ma:displayName="Description" ma:default="" ma:description="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6D4DD78-4666-4E06-9208-8E809A2B00F0}">
  <ds:schemaRefs>
    <ds:schemaRef ds:uri="http://schemas.microsoft.com/office/2006/metadata/properties"/>
    <ds:schemaRef ds:uri="5b2b7a75-a4b9-495e-85eb-ac902a696a4e"/>
  </ds:schemaRefs>
</ds:datastoreItem>
</file>

<file path=customXml/itemProps2.xml><?xml version="1.0" encoding="utf-8"?>
<ds:datastoreItem xmlns:ds="http://schemas.openxmlformats.org/officeDocument/2006/customXml" ds:itemID="{4512BFEF-72DB-4A44-BC5C-8C174DA1A204}">
  <ds:schemaRefs>
    <ds:schemaRef ds:uri="http://schemas.microsoft.com/sharepoint/v3/contenttype/forms"/>
  </ds:schemaRefs>
</ds:datastoreItem>
</file>

<file path=customXml/itemProps3.xml><?xml version="1.0" encoding="utf-8"?>
<ds:datastoreItem xmlns:ds="http://schemas.openxmlformats.org/officeDocument/2006/customXml" ds:itemID="{51B269BB-DDAF-4B7D-9EBC-5A25D80B5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b7a75-a4b9-495e-85eb-ac902a696a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92</TotalTime>
  <Words>1463</Words>
  <PresentationFormat>On-screen Show (4:3)</PresentationFormat>
  <Paragraphs>233</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Roxio - Browbag - June 26 2009</vt:lpstr>
      <vt:lpstr>Retrospect Vertriebs-Präsentation</vt:lpstr>
      <vt:lpstr>Retrospect schützt Millionen Computer  weltweit</vt:lpstr>
      <vt:lpstr>Slide 3</vt:lpstr>
      <vt:lpstr>Marktführer</vt:lpstr>
      <vt:lpstr>Die Lösung für Kundenprobleme</vt:lpstr>
      <vt:lpstr>Roxio Retrospect – Kundenstruktur:</vt:lpstr>
      <vt:lpstr>Slide 7</vt:lpstr>
      <vt:lpstr>Slide 8</vt:lpstr>
      <vt:lpstr>Roxio Retrospect 7.7 for Windows</vt:lpstr>
      <vt:lpstr>Roxio Retrospect 8 for Mac</vt:lpstr>
      <vt:lpstr>Slide 11</vt:lpstr>
      <vt:lpstr>Neue Technologien in Retrospect 8</vt:lpstr>
      <vt:lpstr>Weitere neue Technologien in Retrospect 8</vt:lpstr>
      <vt:lpstr>Komponenten der Retrospect 8-Konsole</vt:lpstr>
      <vt:lpstr>Roxio Retrospect-App für iPhone</vt:lpstr>
      <vt:lpstr>Wir unterstützen unsere Partner</vt:lpstr>
      <vt:lpstr>Zusätzliche Ressourcen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Roxio Products Group</dc:title>
  <cp:lastModifiedBy>Nelly</cp:lastModifiedBy>
  <cp:revision>43</cp:revision>
  <dcterms:modified xsi:type="dcterms:W3CDTF">2011-05-24T14:14:53Z</dcterms:modified>
</cp:coreProperties>
</file>